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mr-I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Subtitle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Title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en-US" smtClean="0"/>
              <a:t>Click to edit Master title style</a:t>
            </a:r>
            <a:endParaRPr kumimoji="0" lang="en-US"/>
          </a:p>
        </p:txBody>
      </p:sp>
      <p:cxnSp>
        <p:nvCxnSpPr>
          <p:cNvPr id="8" name="Straight Connector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Oval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Date Placeholder 14"/>
          <p:cNvSpPr>
            <a:spLocks noGrp="1"/>
          </p:cNvSpPr>
          <p:nvPr>
            <p:ph type="dt" sz="half" idx="10"/>
          </p:nvPr>
        </p:nvSpPr>
        <p:spPr/>
        <p:txBody>
          <a:bodyPr/>
          <a:lstStyle/>
          <a:p>
            <a:fld id="{214BC7A6-F99C-4B89-9907-21A4EEBF2B42}" type="datetimeFigureOut">
              <a:rPr lang="mr-IN" smtClean="0"/>
              <a:t>21-11-2021</a:t>
            </a:fld>
            <a:endParaRPr lang="mr-IN"/>
          </a:p>
        </p:txBody>
      </p:sp>
      <p:sp>
        <p:nvSpPr>
          <p:cNvPr id="16" name="Slide Number Placeholder 15"/>
          <p:cNvSpPr>
            <a:spLocks noGrp="1"/>
          </p:cNvSpPr>
          <p:nvPr>
            <p:ph type="sldNum" sz="quarter" idx="11"/>
          </p:nvPr>
        </p:nvSpPr>
        <p:spPr/>
        <p:txBody>
          <a:bodyPr/>
          <a:lstStyle/>
          <a:p>
            <a:fld id="{CF754D5C-2E5C-40AB-ABAA-E3FF23B8FF57}" type="slidenum">
              <a:rPr lang="mr-IN" smtClean="0"/>
              <a:t>‹#›</a:t>
            </a:fld>
            <a:endParaRPr lang="mr-IN"/>
          </a:p>
        </p:txBody>
      </p:sp>
      <p:sp>
        <p:nvSpPr>
          <p:cNvPr id="17" name="Footer Placeholder 16"/>
          <p:cNvSpPr>
            <a:spLocks noGrp="1"/>
          </p:cNvSpPr>
          <p:nvPr>
            <p:ph type="ftr" sz="quarter" idx="12"/>
          </p:nvPr>
        </p:nvSpPr>
        <p:spPr/>
        <p:txBody>
          <a:bodyPr/>
          <a:lstStyle/>
          <a:p>
            <a:endParaRPr lang="mr-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14BC7A6-F99C-4B89-9907-21A4EEBF2B42}" type="datetimeFigureOut">
              <a:rPr lang="mr-IN" smtClean="0"/>
              <a:t>21-11-2021</a:t>
            </a:fld>
            <a:endParaRPr lang="mr-IN"/>
          </a:p>
        </p:txBody>
      </p:sp>
      <p:sp>
        <p:nvSpPr>
          <p:cNvPr id="5" name="Footer Placeholder 4"/>
          <p:cNvSpPr>
            <a:spLocks noGrp="1"/>
          </p:cNvSpPr>
          <p:nvPr>
            <p:ph type="ftr" sz="quarter" idx="11"/>
          </p:nvPr>
        </p:nvSpPr>
        <p:spPr/>
        <p:txBody>
          <a:bodyPr/>
          <a:lstStyle/>
          <a:p>
            <a:endParaRPr lang="mr-IN"/>
          </a:p>
        </p:txBody>
      </p:sp>
      <p:sp>
        <p:nvSpPr>
          <p:cNvPr id="6" name="Slide Number Placeholder 5"/>
          <p:cNvSpPr>
            <a:spLocks noGrp="1"/>
          </p:cNvSpPr>
          <p:nvPr>
            <p:ph type="sldNum" sz="quarter" idx="12"/>
          </p:nvPr>
        </p:nvSpPr>
        <p:spPr/>
        <p:txBody>
          <a:bodyPr/>
          <a:lstStyle/>
          <a:p>
            <a:fld id="{CF754D5C-2E5C-40AB-ABAA-E3FF23B8FF57}" type="slidenum">
              <a:rPr lang="mr-IN" smtClean="0"/>
              <a:t>‹#›</a:t>
            </a:fld>
            <a:endParaRPr lang="mr-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14BC7A6-F99C-4B89-9907-21A4EEBF2B42}" type="datetimeFigureOut">
              <a:rPr lang="mr-IN" smtClean="0"/>
              <a:t>21-11-2021</a:t>
            </a:fld>
            <a:endParaRPr lang="mr-IN"/>
          </a:p>
        </p:txBody>
      </p:sp>
      <p:sp>
        <p:nvSpPr>
          <p:cNvPr id="5" name="Footer Placeholder 4"/>
          <p:cNvSpPr>
            <a:spLocks noGrp="1"/>
          </p:cNvSpPr>
          <p:nvPr>
            <p:ph type="ftr" sz="quarter" idx="11"/>
          </p:nvPr>
        </p:nvSpPr>
        <p:spPr/>
        <p:txBody>
          <a:bodyPr/>
          <a:lstStyle/>
          <a:p>
            <a:endParaRPr lang="mr-IN"/>
          </a:p>
        </p:txBody>
      </p:sp>
      <p:sp>
        <p:nvSpPr>
          <p:cNvPr id="6" name="Slide Number Placeholder 5"/>
          <p:cNvSpPr>
            <a:spLocks noGrp="1"/>
          </p:cNvSpPr>
          <p:nvPr>
            <p:ph type="sldNum" sz="quarter" idx="12"/>
          </p:nvPr>
        </p:nvSpPr>
        <p:spPr/>
        <p:txBody>
          <a:bodyPr/>
          <a:lstStyle/>
          <a:p>
            <a:fld id="{CF754D5C-2E5C-40AB-ABAA-E3FF23B8FF57}" type="slidenum">
              <a:rPr lang="mr-IN" smtClean="0"/>
              <a:t>‹#›</a:t>
            </a:fld>
            <a:endParaRPr lang="mr-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9" name="Content Placeholder 8"/>
          <p:cNvSpPr>
            <a:spLocks noGrp="1"/>
          </p:cNvSpPr>
          <p:nvPr>
            <p:ph idx="1"/>
          </p:nvPr>
        </p:nvSpPr>
        <p:spPr>
          <a:xfrm>
            <a:off x="457200" y="1524000"/>
            <a:ext cx="8229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4" name="Date Placeholder 13"/>
          <p:cNvSpPr>
            <a:spLocks noGrp="1"/>
          </p:cNvSpPr>
          <p:nvPr>
            <p:ph type="dt" sz="half" idx="14"/>
          </p:nvPr>
        </p:nvSpPr>
        <p:spPr/>
        <p:txBody>
          <a:bodyPr/>
          <a:lstStyle/>
          <a:p>
            <a:fld id="{214BC7A6-F99C-4B89-9907-21A4EEBF2B42}" type="datetimeFigureOut">
              <a:rPr lang="mr-IN" smtClean="0"/>
              <a:t>21-11-2021</a:t>
            </a:fld>
            <a:endParaRPr lang="mr-IN"/>
          </a:p>
        </p:txBody>
      </p:sp>
      <p:sp>
        <p:nvSpPr>
          <p:cNvPr id="15" name="Slide Number Placeholder 14"/>
          <p:cNvSpPr>
            <a:spLocks noGrp="1"/>
          </p:cNvSpPr>
          <p:nvPr>
            <p:ph type="sldNum" sz="quarter" idx="15"/>
          </p:nvPr>
        </p:nvSpPr>
        <p:spPr/>
        <p:txBody>
          <a:bodyPr/>
          <a:lstStyle>
            <a:lvl1pPr algn="ctr">
              <a:defRPr/>
            </a:lvl1pPr>
          </a:lstStyle>
          <a:p>
            <a:fld id="{CF754D5C-2E5C-40AB-ABAA-E3FF23B8FF57}" type="slidenum">
              <a:rPr lang="mr-IN" smtClean="0"/>
              <a:t>‹#›</a:t>
            </a:fld>
            <a:endParaRPr lang="mr-IN"/>
          </a:p>
        </p:txBody>
      </p:sp>
      <p:sp>
        <p:nvSpPr>
          <p:cNvPr id="16" name="Footer Placeholder 15"/>
          <p:cNvSpPr>
            <a:spLocks noGrp="1"/>
          </p:cNvSpPr>
          <p:nvPr>
            <p:ph type="ftr" sz="quarter" idx="16"/>
          </p:nvPr>
        </p:nvSpPr>
        <p:spPr/>
        <p:txBody>
          <a:bodyPr/>
          <a:lstStyle/>
          <a:p>
            <a:endParaRPr lang="mr-IN"/>
          </a:p>
        </p:txBody>
      </p:sp>
      <p:sp>
        <p:nvSpPr>
          <p:cNvPr id="17" name="Title 16"/>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214BC7A6-F99C-4B89-9907-21A4EEBF2B42}" type="datetimeFigureOut">
              <a:rPr lang="mr-IN" smtClean="0"/>
              <a:t>21-11-2021</a:t>
            </a:fld>
            <a:endParaRPr lang="mr-IN"/>
          </a:p>
        </p:txBody>
      </p:sp>
      <p:sp>
        <p:nvSpPr>
          <p:cNvPr id="5" name="Footer Placeholder 4"/>
          <p:cNvSpPr>
            <a:spLocks noGrp="1"/>
          </p:cNvSpPr>
          <p:nvPr>
            <p:ph type="ftr" sz="quarter" idx="11"/>
          </p:nvPr>
        </p:nvSpPr>
        <p:spPr/>
        <p:txBody>
          <a:bodyPr/>
          <a:lstStyle/>
          <a:p>
            <a:endParaRPr lang="mr-IN"/>
          </a:p>
        </p:txBody>
      </p:sp>
      <p:sp>
        <p:nvSpPr>
          <p:cNvPr id="6" name="Slide Number Placeholder 5"/>
          <p:cNvSpPr>
            <a:spLocks noGrp="1"/>
          </p:cNvSpPr>
          <p:nvPr>
            <p:ph type="sldNum" sz="quarter" idx="12"/>
          </p:nvPr>
        </p:nvSpPr>
        <p:spPr/>
        <p:txBody>
          <a:bodyPr/>
          <a:lstStyle/>
          <a:p>
            <a:fld id="{CF754D5C-2E5C-40AB-ABAA-E3FF23B8FF57}" type="slidenum">
              <a:rPr lang="mr-IN" smtClean="0"/>
              <a:t>‹#›</a:t>
            </a:fld>
            <a:endParaRPr lang="mr-IN"/>
          </a:p>
        </p:txBody>
      </p:sp>
      <p:sp>
        <p:nvSpPr>
          <p:cNvPr id="2" name="Title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cxnSp>
        <p:nvCxnSpPr>
          <p:cNvPr id="7" name="Straight Connector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214BC7A6-F99C-4B89-9907-21A4EEBF2B42}" type="datetimeFigureOut">
              <a:rPr lang="mr-IN" smtClean="0"/>
              <a:t>21-11-2021</a:t>
            </a:fld>
            <a:endParaRPr lang="mr-IN"/>
          </a:p>
        </p:txBody>
      </p:sp>
      <p:sp>
        <p:nvSpPr>
          <p:cNvPr id="6" name="Footer Placeholder 5"/>
          <p:cNvSpPr>
            <a:spLocks noGrp="1"/>
          </p:cNvSpPr>
          <p:nvPr>
            <p:ph type="ftr" sz="quarter" idx="11"/>
          </p:nvPr>
        </p:nvSpPr>
        <p:spPr/>
        <p:txBody>
          <a:bodyPr/>
          <a:lstStyle/>
          <a:p>
            <a:endParaRPr lang="mr-IN"/>
          </a:p>
        </p:txBody>
      </p:sp>
      <p:sp>
        <p:nvSpPr>
          <p:cNvPr id="7" name="Slide Number Placeholder 6"/>
          <p:cNvSpPr>
            <a:spLocks noGrp="1"/>
          </p:cNvSpPr>
          <p:nvPr>
            <p:ph type="sldNum" sz="quarter" idx="12"/>
          </p:nvPr>
        </p:nvSpPr>
        <p:spPr/>
        <p:txBody>
          <a:bodyPr/>
          <a:lstStyle/>
          <a:p>
            <a:fld id="{CF754D5C-2E5C-40AB-ABAA-E3FF23B8FF57}" type="slidenum">
              <a:rPr lang="mr-IN" smtClean="0"/>
              <a:t>‹#›</a:t>
            </a:fld>
            <a:endParaRPr lang="mr-IN"/>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11" name="Content Placeholder 10"/>
          <p:cNvSpPr>
            <a:spLocks noGrp="1"/>
          </p:cNvSpPr>
          <p:nvPr>
            <p:ph sz="half" idx="1"/>
          </p:nvPr>
        </p:nvSpPr>
        <p:spPr>
          <a:xfrm>
            <a:off x="457200" y="1524000"/>
            <a:ext cx="4059936"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524000"/>
            <a:ext cx="4059936"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p>
            <a:fld id="{CF754D5C-2E5C-40AB-ABAA-E3FF23B8FF57}" type="slidenum">
              <a:rPr lang="mr-IN" smtClean="0"/>
              <a:t>‹#›</a:t>
            </a:fld>
            <a:endParaRPr lang="mr-IN"/>
          </a:p>
        </p:txBody>
      </p:sp>
      <p:sp>
        <p:nvSpPr>
          <p:cNvPr id="8" name="Footer Placeholder 7"/>
          <p:cNvSpPr>
            <a:spLocks noGrp="1"/>
          </p:cNvSpPr>
          <p:nvPr>
            <p:ph type="ftr" sz="quarter" idx="11"/>
          </p:nvPr>
        </p:nvSpPr>
        <p:spPr/>
        <p:txBody>
          <a:bodyPr/>
          <a:lstStyle/>
          <a:p>
            <a:endParaRPr lang="mr-IN"/>
          </a:p>
        </p:txBody>
      </p:sp>
      <p:sp>
        <p:nvSpPr>
          <p:cNvPr id="7" name="Date Placeholder 6"/>
          <p:cNvSpPr>
            <a:spLocks noGrp="1"/>
          </p:cNvSpPr>
          <p:nvPr>
            <p:ph type="dt" sz="half" idx="10"/>
          </p:nvPr>
        </p:nvSpPr>
        <p:spPr/>
        <p:txBody>
          <a:bodyPr/>
          <a:lstStyle/>
          <a:p>
            <a:fld id="{214BC7A6-F99C-4B89-9907-21A4EEBF2B42}" type="datetimeFigureOut">
              <a:rPr lang="mr-IN" smtClean="0"/>
              <a:t>21-11-2021</a:t>
            </a:fld>
            <a:endParaRPr lang="mr-IN"/>
          </a:p>
        </p:txBody>
      </p:sp>
      <p:sp>
        <p:nvSpPr>
          <p:cNvPr id="3" name="Text Placeholder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32" name="Content Placeholder 31"/>
          <p:cNvSpPr>
            <a:spLocks noGrp="1"/>
          </p:cNvSpPr>
          <p:nvPr>
            <p:ph sz="half" idx="2"/>
          </p:nvPr>
        </p:nvSpPr>
        <p:spPr>
          <a:xfrm>
            <a:off x="457200" y="2201896"/>
            <a:ext cx="4038600" cy="391363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4" name="Content Placeholder 33"/>
          <p:cNvSpPr>
            <a:spLocks noGrp="1"/>
          </p:cNvSpPr>
          <p:nvPr>
            <p:ph sz="quarter" idx="4"/>
          </p:nvPr>
        </p:nvSpPr>
        <p:spPr>
          <a:xfrm>
            <a:off x="4649788" y="2201896"/>
            <a:ext cx="4038600" cy="391363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 name="Title 1"/>
          <p:cNvSpPr>
            <a:spLocks noGrp="1"/>
          </p:cNvSpPr>
          <p:nvPr>
            <p:ph type="title"/>
          </p:nvPr>
        </p:nvSpPr>
        <p:spPr>
          <a:xfrm>
            <a:off x="457200" y="155448"/>
            <a:ext cx="8229600" cy="1143000"/>
          </a:xfrm>
        </p:spPr>
        <p:txBody>
          <a:bodyPr anchor="b" anchorCtr="0"/>
          <a:lstStyle>
            <a:lvl1pPr>
              <a:defRPr/>
            </a:lvl1pPr>
          </a:lstStyle>
          <a:p>
            <a:r>
              <a:rPr kumimoji="0" lang="en-US" smtClean="0"/>
              <a:t>Click to edit Master title style</a:t>
            </a:r>
            <a:endParaRPr kumimoji="0" lang="en-US"/>
          </a:p>
        </p:txBody>
      </p:sp>
      <p:sp>
        <p:nvSpPr>
          <p:cNvPr id="12" name="Text Placeholder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cxnSp>
        <p:nvCxnSpPr>
          <p:cNvPr id="10" name="Straight Connector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214BC7A6-F99C-4B89-9907-21A4EEBF2B42}" type="datetimeFigureOut">
              <a:rPr lang="mr-IN" smtClean="0"/>
              <a:t>21-11-2021</a:t>
            </a:fld>
            <a:endParaRPr lang="mr-IN"/>
          </a:p>
        </p:txBody>
      </p:sp>
      <p:sp>
        <p:nvSpPr>
          <p:cNvPr id="4" name="Footer Placeholder 3"/>
          <p:cNvSpPr>
            <a:spLocks noGrp="1"/>
          </p:cNvSpPr>
          <p:nvPr>
            <p:ph type="ftr" sz="quarter" idx="11"/>
          </p:nvPr>
        </p:nvSpPr>
        <p:spPr/>
        <p:txBody>
          <a:bodyPr/>
          <a:lstStyle/>
          <a:p>
            <a:endParaRPr lang="mr-IN"/>
          </a:p>
        </p:txBody>
      </p:sp>
      <p:sp>
        <p:nvSpPr>
          <p:cNvPr id="5" name="Slide Number Placeholder 4"/>
          <p:cNvSpPr>
            <a:spLocks noGrp="1"/>
          </p:cNvSpPr>
          <p:nvPr>
            <p:ph type="sldNum" sz="quarter" idx="12"/>
          </p:nvPr>
        </p:nvSpPr>
        <p:spPr/>
        <p:txBody>
          <a:bodyPr/>
          <a:lstStyle/>
          <a:p>
            <a:fld id="{CF754D5C-2E5C-40AB-ABAA-E3FF23B8FF57}" type="slidenum">
              <a:rPr lang="mr-IN" smtClean="0"/>
              <a:t>‹#›</a:t>
            </a:fld>
            <a:endParaRPr lang="mr-IN"/>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14BC7A6-F99C-4B89-9907-21A4EEBF2B42}" type="datetimeFigureOut">
              <a:rPr lang="mr-IN" smtClean="0"/>
              <a:t>21-11-2021</a:t>
            </a:fld>
            <a:endParaRPr lang="mr-IN"/>
          </a:p>
        </p:txBody>
      </p:sp>
      <p:sp>
        <p:nvSpPr>
          <p:cNvPr id="3" name="Footer Placeholder 2"/>
          <p:cNvSpPr>
            <a:spLocks noGrp="1"/>
          </p:cNvSpPr>
          <p:nvPr>
            <p:ph type="ftr" sz="quarter" idx="11"/>
          </p:nvPr>
        </p:nvSpPr>
        <p:spPr/>
        <p:txBody>
          <a:bodyPr/>
          <a:lstStyle/>
          <a:p>
            <a:endParaRPr lang="mr-IN"/>
          </a:p>
        </p:txBody>
      </p:sp>
      <p:sp>
        <p:nvSpPr>
          <p:cNvPr id="4" name="Slide Number Placeholder 3"/>
          <p:cNvSpPr>
            <a:spLocks noGrp="1"/>
          </p:cNvSpPr>
          <p:nvPr>
            <p:ph type="sldNum" sz="quarter" idx="12"/>
          </p:nvPr>
        </p:nvSpPr>
        <p:spPr/>
        <p:txBody>
          <a:bodyPr/>
          <a:lstStyle/>
          <a:p>
            <a:fld id="{CF754D5C-2E5C-40AB-ABAA-E3FF23B8FF57}" type="slidenum">
              <a:rPr lang="mr-IN" smtClean="0"/>
              <a:t>‹#›</a:t>
            </a:fld>
            <a:endParaRPr lang="mr-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9" name="Content Placeholder 28"/>
          <p:cNvSpPr>
            <a:spLocks noGrp="1"/>
          </p:cNvSpPr>
          <p:nvPr>
            <p:ph sz="quarter" idx="1"/>
          </p:nvPr>
        </p:nvSpPr>
        <p:spPr>
          <a:xfrm>
            <a:off x="457200" y="457200"/>
            <a:ext cx="62484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 name="Text Placeholder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31" name="Title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8" name="Date Placeholder 7"/>
          <p:cNvSpPr>
            <a:spLocks noGrp="1"/>
          </p:cNvSpPr>
          <p:nvPr>
            <p:ph type="dt" sz="half" idx="14"/>
          </p:nvPr>
        </p:nvSpPr>
        <p:spPr/>
        <p:txBody>
          <a:bodyPr/>
          <a:lstStyle/>
          <a:p>
            <a:fld id="{214BC7A6-F99C-4B89-9907-21A4EEBF2B42}" type="datetimeFigureOut">
              <a:rPr lang="mr-IN" smtClean="0"/>
              <a:t>21-11-2021</a:t>
            </a:fld>
            <a:endParaRPr lang="mr-IN"/>
          </a:p>
        </p:txBody>
      </p:sp>
      <p:sp>
        <p:nvSpPr>
          <p:cNvPr id="9" name="Slide Number Placeholder 8"/>
          <p:cNvSpPr>
            <a:spLocks noGrp="1"/>
          </p:cNvSpPr>
          <p:nvPr>
            <p:ph type="sldNum" sz="quarter" idx="15"/>
          </p:nvPr>
        </p:nvSpPr>
        <p:spPr/>
        <p:txBody>
          <a:bodyPr/>
          <a:lstStyle/>
          <a:p>
            <a:fld id="{CF754D5C-2E5C-40AB-ABAA-E3FF23B8FF57}" type="slidenum">
              <a:rPr lang="mr-IN" smtClean="0"/>
              <a:t>‹#›</a:t>
            </a:fld>
            <a:endParaRPr lang="mr-IN"/>
          </a:p>
        </p:txBody>
      </p:sp>
      <p:sp>
        <p:nvSpPr>
          <p:cNvPr id="10" name="Footer Placeholder 9"/>
          <p:cNvSpPr>
            <a:spLocks noGrp="1"/>
          </p:cNvSpPr>
          <p:nvPr>
            <p:ph type="ftr" sz="quarter" idx="16"/>
          </p:nvPr>
        </p:nvSpPr>
        <p:spPr/>
        <p:txBody>
          <a:bodyPr/>
          <a:lstStyle/>
          <a:p>
            <a:endParaRPr lang="mr-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en-US" smtClean="0"/>
              <a:t>Click icon to add picture</a:t>
            </a:r>
            <a:endParaRPr kumimoji="0" lang="en-US"/>
          </a:p>
        </p:txBody>
      </p:sp>
      <p:sp>
        <p:nvSpPr>
          <p:cNvPr id="4" name="Text Placeholder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8" name="Date Placeholder 7"/>
          <p:cNvSpPr>
            <a:spLocks noGrp="1"/>
          </p:cNvSpPr>
          <p:nvPr>
            <p:ph type="dt" sz="half" idx="10"/>
          </p:nvPr>
        </p:nvSpPr>
        <p:spPr/>
        <p:txBody>
          <a:bodyPr/>
          <a:lstStyle/>
          <a:p>
            <a:fld id="{214BC7A6-F99C-4B89-9907-21A4EEBF2B42}" type="datetimeFigureOut">
              <a:rPr lang="mr-IN" smtClean="0"/>
              <a:t>21-11-2021</a:t>
            </a:fld>
            <a:endParaRPr lang="mr-IN"/>
          </a:p>
        </p:txBody>
      </p:sp>
      <p:sp>
        <p:nvSpPr>
          <p:cNvPr id="9" name="Slide Number Placeholder 8"/>
          <p:cNvSpPr>
            <a:spLocks noGrp="1"/>
          </p:cNvSpPr>
          <p:nvPr>
            <p:ph type="sldNum" sz="quarter" idx="11"/>
          </p:nvPr>
        </p:nvSpPr>
        <p:spPr/>
        <p:txBody>
          <a:bodyPr/>
          <a:lstStyle/>
          <a:p>
            <a:fld id="{CF754D5C-2E5C-40AB-ABAA-E3FF23B8FF57}" type="slidenum">
              <a:rPr lang="mr-IN" smtClean="0"/>
              <a:t>‹#›</a:t>
            </a:fld>
            <a:endParaRPr lang="mr-IN"/>
          </a:p>
        </p:txBody>
      </p:sp>
      <p:sp>
        <p:nvSpPr>
          <p:cNvPr id="10" name="Footer Placeholder 9"/>
          <p:cNvSpPr>
            <a:spLocks noGrp="1"/>
          </p:cNvSpPr>
          <p:nvPr>
            <p:ph type="ftr" sz="quarter" idx="12"/>
          </p:nvPr>
        </p:nvSpPr>
        <p:spPr/>
        <p:txBody>
          <a:bodyPr/>
          <a:lstStyle/>
          <a:p>
            <a:endParaRPr lang="mr-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Text Placeholder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214BC7A6-F99C-4B89-9907-21A4EEBF2B42}" type="datetimeFigureOut">
              <a:rPr lang="mr-IN" smtClean="0"/>
              <a:t>21-11-2021</a:t>
            </a:fld>
            <a:endParaRPr lang="mr-IN"/>
          </a:p>
        </p:txBody>
      </p:sp>
      <p:sp>
        <p:nvSpPr>
          <p:cNvPr id="10" name="Footer Placeholder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mr-IN"/>
          </a:p>
        </p:txBody>
      </p:sp>
      <p:sp>
        <p:nvSpPr>
          <p:cNvPr id="22" name="Slide Number Placeholder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CF754D5C-2E5C-40AB-ABAA-E3FF23B8FF57}" type="slidenum">
              <a:rPr lang="mr-IN" smtClean="0"/>
              <a:t>‹#›</a:t>
            </a:fld>
            <a:endParaRPr lang="mr-IN"/>
          </a:p>
        </p:txBody>
      </p:sp>
      <p:sp>
        <p:nvSpPr>
          <p:cNvPr id="5" name="Title Placeholder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en-US" smtClean="0"/>
              <a:t>Click to edit Master title style</a:t>
            </a:r>
            <a:endParaRPr kumimoji="0"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mailto:pradeeptawade26@yahoo.com"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mr-IN" dirty="0"/>
              <a:t/>
            </a:r>
            <a:br>
              <a:rPr lang="mr-IN" dirty="0"/>
            </a:br>
            <a:r>
              <a:rPr lang="en-IN" dirty="0"/>
              <a:t> </a:t>
            </a:r>
            <a:r>
              <a:rPr lang="en-IN" dirty="0" smtClean="0">
                <a:latin typeface="Aharoni" panose="02010803020104030203" pitchFamily="2" charset="-79"/>
                <a:cs typeface="Aharoni" panose="02010803020104030203" pitchFamily="2" charset="-79"/>
              </a:rPr>
              <a:t>Chapter-</a:t>
            </a:r>
            <a:r>
              <a:rPr lang="en-IN" dirty="0" smtClean="0"/>
              <a:t/>
            </a:r>
            <a:br>
              <a:rPr lang="en-IN" dirty="0" smtClean="0"/>
            </a:br>
            <a:r>
              <a:rPr lang="en-IN" dirty="0" smtClean="0">
                <a:latin typeface="Aharoni" panose="02010803020104030203" pitchFamily="2" charset="-79"/>
                <a:cs typeface="Aharoni" panose="02010803020104030203" pitchFamily="2" charset="-79"/>
              </a:rPr>
              <a:t>PERSONAL </a:t>
            </a:r>
            <a:r>
              <a:rPr lang="en-IN" dirty="0">
                <a:latin typeface="Aharoni" panose="02010803020104030203" pitchFamily="2" charset="-79"/>
                <a:cs typeface="Aharoni" panose="02010803020104030203" pitchFamily="2" charset="-79"/>
              </a:rPr>
              <a:t>INVESTMENT ACCOUNTING </a:t>
            </a:r>
            <a:r>
              <a:rPr lang="en-IN" dirty="0" smtClean="0">
                <a:latin typeface="Aharoni" panose="02010803020104030203" pitchFamily="2" charset="-79"/>
                <a:cs typeface="Aharoni" panose="02010803020104030203" pitchFamily="2" charset="-79"/>
              </a:rPr>
              <a:t>(AS-13)</a:t>
            </a:r>
            <a:endParaRPr lang="mr-IN" dirty="0">
              <a:latin typeface="Aharoni" panose="02010803020104030203" pitchFamily="2" charset="-79"/>
            </a:endParaRPr>
          </a:p>
        </p:txBody>
      </p:sp>
    </p:spTree>
    <p:extLst>
      <p:ext uri="{BB962C8B-B14F-4D97-AF65-F5344CB8AC3E}">
        <p14:creationId xmlns:p14="http://schemas.microsoft.com/office/powerpoint/2010/main" val="64452305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4" y="1268760"/>
            <a:ext cx="8496944" cy="5400600"/>
          </a:xfrm>
        </p:spPr>
        <p:txBody>
          <a:bodyPr>
            <a:normAutofit fontScale="77500" lnSpcReduction="20000"/>
          </a:bodyPr>
          <a:lstStyle/>
          <a:p>
            <a:pPr marL="0" indent="0">
              <a:buNone/>
            </a:pPr>
            <a:r>
              <a:rPr lang="en-IN" sz="3100" u="sng" dirty="0" smtClean="0">
                <a:latin typeface="Arial" panose="020B0604020202020204" pitchFamily="34" charset="0"/>
                <a:cs typeface="Arial" panose="020B0604020202020204" pitchFamily="34" charset="0"/>
              </a:rPr>
              <a:t>7. </a:t>
            </a:r>
            <a:r>
              <a:rPr lang="en-US" sz="3100" b="1" u="sng" dirty="0">
                <a:latin typeface="Arial" panose="020B0604020202020204" pitchFamily="34" charset="0"/>
                <a:cs typeface="Arial" panose="020B0604020202020204" pitchFamily="34" charset="0"/>
              </a:rPr>
              <a:t>Calculation of Profit and loss on sale of Investment</a:t>
            </a:r>
          </a:p>
          <a:p>
            <a:pPr marL="0" indent="0">
              <a:buNone/>
            </a:pPr>
            <a:r>
              <a:rPr lang="en-US" sz="2300" dirty="0" smtClean="0">
                <a:latin typeface="Arial" panose="020B0604020202020204" pitchFamily="34" charset="0"/>
                <a:cs typeface="Arial" panose="020B0604020202020204" pitchFamily="34" charset="0"/>
              </a:rPr>
              <a:t>Selling </a:t>
            </a:r>
            <a:r>
              <a:rPr lang="en-US" sz="2300" dirty="0">
                <a:latin typeface="Arial" panose="020B0604020202020204" pitchFamily="34" charset="0"/>
                <a:cs typeface="Arial" panose="020B0604020202020204" pitchFamily="34" charset="0"/>
              </a:rPr>
              <a:t>Price	</a:t>
            </a:r>
            <a:r>
              <a:rPr lang="en-US" sz="2300" dirty="0" smtClean="0">
                <a:latin typeface="Arial" panose="020B0604020202020204" pitchFamily="34" charset="0"/>
                <a:cs typeface="Arial" panose="020B0604020202020204" pitchFamily="34" charset="0"/>
              </a:rPr>
              <a:t>                                                                     XXX</a:t>
            </a:r>
            <a:endParaRPr lang="en-US" sz="2300" dirty="0">
              <a:latin typeface="Arial" panose="020B0604020202020204" pitchFamily="34" charset="0"/>
              <a:cs typeface="Arial" panose="020B0604020202020204" pitchFamily="34" charset="0"/>
            </a:endParaRPr>
          </a:p>
          <a:p>
            <a:pPr marL="0" lvl="0" indent="0">
              <a:buNone/>
            </a:pPr>
            <a:r>
              <a:rPr lang="en-US" sz="2300" b="1" dirty="0">
                <a:latin typeface="Arial" panose="020B0604020202020204" pitchFamily="34" charset="0"/>
                <a:cs typeface="Arial" panose="020B0604020202020204" pitchFamily="34" charset="0"/>
              </a:rPr>
              <a:t>Less :- Weightage Average Cost (AS- 13)</a:t>
            </a:r>
          </a:p>
          <a:p>
            <a:pPr marL="0" indent="0">
              <a:buNone/>
            </a:pPr>
            <a:r>
              <a:rPr lang="en-US" sz="2300" u="sng" dirty="0">
                <a:latin typeface="Arial" panose="020B0604020202020204" pitchFamily="34" charset="0"/>
                <a:cs typeface="Arial" panose="020B0604020202020204" pitchFamily="34" charset="0"/>
              </a:rPr>
              <a:t>Cost Column (</a:t>
            </a:r>
            <a:r>
              <a:rPr lang="en-US" sz="2300" u="sng" dirty="0" err="1">
                <a:latin typeface="Arial" panose="020B0604020202020204" pitchFamily="34" charset="0"/>
                <a:cs typeface="Arial" panose="020B0604020202020204" pitchFamily="34" charset="0"/>
              </a:rPr>
              <a:t>Dr</a:t>
            </a:r>
            <a:r>
              <a:rPr lang="en-US" sz="2300" u="sng" dirty="0">
                <a:latin typeface="Arial" panose="020B0604020202020204" pitchFamily="34" charset="0"/>
                <a:cs typeface="Arial" panose="020B0604020202020204" pitchFamily="34" charset="0"/>
              </a:rPr>
              <a:t> – Cr)	.</a:t>
            </a:r>
            <a:r>
              <a:rPr lang="en-US" sz="2300" dirty="0">
                <a:latin typeface="Arial" panose="020B0604020202020204" pitchFamily="34" charset="0"/>
                <a:cs typeface="Arial" panose="020B0604020202020204" pitchFamily="34" charset="0"/>
              </a:rPr>
              <a:t> x Face value of</a:t>
            </a:r>
          </a:p>
          <a:p>
            <a:pPr marL="0" indent="0">
              <a:buNone/>
            </a:pPr>
            <a:r>
              <a:rPr lang="en-US" sz="2300" dirty="0">
                <a:latin typeface="Arial" panose="020B0604020202020204" pitchFamily="34" charset="0"/>
                <a:cs typeface="Arial" panose="020B0604020202020204" pitchFamily="34" charset="0"/>
              </a:rPr>
              <a:t>Face Value Column ( </a:t>
            </a:r>
            <a:r>
              <a:rPr lang="en-US" sz="2300" dirty="0" err="1">
                <a:latin typeface="Arial" panose="020B0604020202020204" pitchFamily="34" charset="0"/>
                <a:cs typeface="Arial" panose="020B0604020202020204" pitchFamily="34" charset="0"/>
              </a:rPr>
              <a:t>Dr</a:t>
            </a:r>
            <a:r>
              <a:rPr lang="en-US" sz="2300" dirty="0">
                <a:latin typeface="Arial" panose="020B0604020202020204" pitchFamily="34" charset="0"/>
                <a:cs typeface="Arial" panose="020B0604020202020204" pitchFamily="34" charset="0"/>
              </a:rPr>
              <a:t>- </a:t>
            </a:r>
            <a:r>
              <a:rPr lang="en-US" sz="2300" dirty="0" smtClean="0">
                <a:latin typeface="Arial" panose="020B0604020202020204" pitchFamily="34" charset="0"/>
                <a:cs typeface="Arial" panose="020B0604020202020204" pitchFamily="34" charset="0"/>
              </a:rPr>
              <a:t>Cr)   Investment </a:t>
            </a:r>
            <a:r>
              <a:rPr lang="en-US" sz="2300" dirty="0">
                <a:latin typeface="Arial" panose="020B0604020202020204" pitchFamily="34" charset="0"/>
                <a:cs typeface="Arial" panose="020B0604020202020204" pitchFamily="34" charset="0"/>
              </a:rPr>
              <a:t>sold	</a:t>
            </a:r>
            <a:r>
              <a:rPr lang="en-US" sz="2300" dirty="0" smtClean="0">
                <a:latin typeface="Arial" panose="020B0604020202020204" pitchFamily="34" charset="0"/>
                <a:cs typeface="Arial" panose="020B0604020202020204" pitchFamily="34" charset="0"/>
              </a:rPr>
              <a:t>          </a:t>
            </a:r>
            <a:r>
              <a:rPr lang="en-US" sz="2300" u="sng" dirty="0" smtClean="0">
                <a:latin typeface="Arial" panose="020B0604020202020204" pitchFamily="34" charset="0"/>
                <a:cs typeface="Arial" panose="020B0604020202020204" pitchFamily="34" charset="0"/>
              </a:rPr>
              <a:t>(</a:t>
            </a:r>
            <a:r>
              <a:rPr lang="en-US" sz="2300" u="sng" dirty="0">
                <a:latin typeface="Arial" panose="020B0604020202020204" pitchFamily="34" charset="0"/>
                <a:cs typeface="Arial" panose="020B0604020202020204" pitchFamily="34" charset="0"/>
              </a:rPr>
              <a:t>XXX)</a:t>
            </a:r>
            <a:endParaRPr lang="en-US" sz="2300" dirty="0">
              <a:latin typeface="Arial" panose="020B0604020202020204" pitchFamily="34" charset="0"/>
              <a:cs typeface="Arial" panose="020B0604020202020204" pitchFamily="34" charset="0"/>
            </a:endParaRPr>
          </a:p>
          <a:p>
            <a:pPr marL="0" indent="0">
              <a:buNone/>
            </a:pPr>
            <a:r>
              <a:rPr lang="en-US" sz="2300" b="1" dirty="0">
                <a:latin typeface="Arial" panose="020B0604020202020204" pitchFamily="34" charset="0"/>
                <a:cs typeface="Arial" panose="020B0604020202020204" pitchFamily="34" charset="0"/>
              </a:rPr>
              <a:t>Profit / </a:t>
            </a:r>
            <a:r>
              <a:rPr lang="en-US" sz="2300" b="1" dirty="0" smtClean="0">
                <a:latin typeface="Arial" panose="020B0604020202020204" pitchFamily="34" charset="0"/>
                <a:cs typeface="Arial" panose="020B0604020202020204" pitchFamily="34" charset="0"/>
              </a:rPr>
              <a:t>Loss----------------</a:t>
            </a:r>
            <a:r>
              <a:rPr lang="en-US" sz="2300" dirty="0">
                <a:latin typeface="Arial" panose="020B0604020202020204" pitchFamily="34" charset="0"/>
                <a:cs typeface="Arial" panose="020B0604020202020204" pitchFamily="34" charset="0"/>
              </a:rPr>
              <a:t>	</a:t>
            </a:r>
            <a:r>
              <a:rPr lang="en-US" sz="2300" dirty="0" smtClean="0">
                <a:latin typeface="Arial" panose="020B0604020202020204" pitchFamily="34" charset="0"/>
                <a:cs typeface="Arial" panose="020B0604020202020204" pitchFamily="34" charset="0"/>
              </a:rPr>
              <a:t>                                                                     </a:t>
            </a:r>
            <a:r>
              <a:rPr lang="en-US" sz="2300" u="sng" dirty="0" smtClean="0">
                <a:latin typeface="Arial" panose="020B0604020202020204" pitchFamily="34" charset="0"/>
                <a:cs typeface="Arial" panose="020B0604020202020204" pitchFamily="34" charset="0"/>
              </a:rPr>
              <a:t>XXX</a:t>
            </a:r>
            <a:endParaRPr lang="en-US" sz="2300" dirty="0" smtClean="0">
              <a:latin typeface="Arial" panose="020B0604020202020204" pitchFamily="34" charset="0"/>
              <a:cs typeface="Arial" panose="020B0604020202020204" pitchFamily="34" charset="0"/>
            </a:endParaRPr>
          </a:p>
          <a:p>
            <a:pPr marL="0" indent="0">
              <a:buNone/>
            </a:pPr>
            <a:endParaRPr lang="en-US" sz="2300" b="1" u="sng" dirty="0" smtClean="0">
              <a:latin typeface="Arial" panose="020B0604020202020204" pitchFamily="34" charset="0"/>
              <a:cs typeface="Arial" panose="020B0604020202020204" pitchFamily="34" charset="0"/>
            </a:endParaRPr>
          </a:p>
          <a:p>
            <a:pPr marL="0" indent="0">
              <a:buNone/>
            </a:pPr>
            <a:r>
              <a:rPr lang="en-US" sz="2300" b="1" u="sng" dirty="0" smtClean="0">
                <a:latin typeface="Arial" panose="020B0604020202020204" pitchFamily="34" charset="0"/>
                <a:cs typeface="Arial" panose="020B0604020202020204" pitchFamily="34" charset="0"/>
              </a:rPr>
              <a:t>Valuation </a:t>
            </a:r>
            <a:r>
              <a:rPr lang="en-US" sz="2300" b="1" u="sng" dirty="0">
                <a:latin typeface="Arial" panose="020B0604020202020204" pitchFamily="34" charset="0"/>
                <a:cs typeface="Arial" panose="020B0604020202020204" pitchFamily="34" charset="0"/>
              </a:rPr>
              <a:t>of Investment as per 31st March</a:t>
            </a:r>
          </a:p>
          <a:p>
            <a:pPr marL="0" indent="0">
              <a:buNone/>
            </a:pPr>
            <a:r>
              <a:rPr lang="en-US" sz="2300" dirty="0">
                <a:latin typeface="Arial" panose="020B0604020202020204" pitchFamily="34" charset="0"/>
                <a:cs typeface="Arial" panose="020B0604020202020204" pitchFamily="34" charset="0"/>
              </a:rPr>
              <a:t>Value of Investment	</a:t>
            </a:r>
            <a:r>
              <a:rPr lang="en-US" sz="2300" dirty="0" smtClean="0">
                <a:latin typeface="Arial" panose="020B0604020202020204" pitchFamily="34" charset="0"/>
                <a:cs typeface="Arial" panose="020B0604020202020204" pitchFamily="34" charset="0"/>
              </a:rPr>
              <a:t>          =</a:t>
            </a:r>
            <a:r>
              <a:rPr lang="en-US" sz="2300" dirty="0">
                <a:latin typeface="Arial" panose="020B0604020202020204" pitchFamily="34" charset="0"/>
                <a:cs typeface="Arial" panose="020B0604020202020204" pitchFamily="34" charset="0"/>
              </a:rPr>
              <a:t>	</a:t>
            </a:r>
            <a:r>
              <a:rPr lang="en-US" sz="2300" dirty="0" smtClean="0">
                <a:latin typeface="Arial" panose="020B0604020202020204" pitchFamily="34" charset="0"/>
                <a:cs typeface="Arial" panose="020B0604020202020204" pitchFamily="34" charset="0"/>
              </a:rPr>
              <a:t>           Cost </a:t>
            </a:r>
            <a:r>
              <a:rPr lang="en-US" sz="2300" dirty="0">
                <a:latin typeface="Arial" panose="020B0604020202020204" pitchFamily="34" charset="0"/>
                <a:cs typeface="Arial" panose="020B0604020202020204" pitchFamily="34" charset="0"/>
              </a:rPr>
              <a:t>Price (</a:t>
            </a:r>
            <a:r>
              <a:rPr lang="en-US" sz="2300" dirty="0" err="1">
                <a:latin typeface="Arial" panose="020B0604020202020204" pitchFamily="34" charset="0"/>
                <a:cs typeface="Arial" panose="020B0604020202020204" pitchFamily="34" charset="0"/>
              </a:rPr>
              <a:t>Dr</a:t>
            </a:r>
            <a:r>
              <a:rPr lang="en-US" sz="2300" dirty="0">
                <a:latin typeface="Arial" panose="020B0604020202020204" pitchFamily="34" charset="0"/>
                <a:cs typeface="Arial" panose="020B0604020202020204" pitchFamily="34" charset="0"/>
              </a:rPr>
              <a:t> – Cr) or Market Value (Given) As on 31st March		</a:t>
            </a:r>
            <a:r>
              <a:rPr lang="en-US" sz="2300" dirty="0" smtClean="0">
                <a:latin typeface="Arial" panose="020B0604020202020204" pitchFamily="34" charset="0"/>
                <a:cs typeface="Arial" panose="020B0604020202020204" pitchFamily="34" charset="0"/>
              </a:rPr>
              <a:t>           which </a:t>
            </a:r>
            <a:r>
              <a:rPr lang="en-US" sz="2300" dirty="0">
                <a:latin typeface="Arial" panose="020B0604020202020204" pitchFamily="34" charset="0"/>
                <a:cs typeface="Arial" panose="020B0604020202020204" pitchFamily="34" charset="0"/>
              </a:rPr>
              <a:t>ever is </a:t>
            </a:r>
            <a:r>
              <a:rPr lang="en-US" sz="2300" dirty="0" smtClean="0">
                <a:latin typeface="Arial" panose="020B0604020202020204" pitchFamily="34" charset="0"/>
                <a:cs typeface="Arial" panose="020B0604020202020204" pitchFamily="34" charset="0"/>
              </a:rPr>
              <a:t>less</a:t>
            </a:r>
          </a:p>
          <a:p>
            <a:pPr marL="0" indent="0">
              <a:buNone/>
            </a:pPr>
            <a:endParaRPr lang="en-US" sz="1800" b="1" dirty="0" smtClean="0">
              <a:latin typeface="Arial" panose="020B0604020202020204" pitchFamily="34" charset="0"/>
              <a:cs typeface="Arial" panose="020B0604020202020204" pitchFamily="34" charset="0"/>
            </a:endParaRPr>
          </a:p>
          <a:p>
            <a:pPr marL="0" indent="0">
              <a:buNone/>
            </a:pPr>
            <a:endParaRPr lang="en-US" sz="1800" b="1" dirty="0">
              <a:latin typeface="Arial" panose="020B0604020202020204" pitchFamily="34" charset="0"/>
              <a:cs typeface="Arial" panose="020B0604020202020204" pitchFamily="34" charset="0"/>
            </a:endParaRPr>
          </a:p>
          <a:p>
            <a:pPr marL="0" indent="0">
              <a:buNone/>
            </a:pPr>
            <a:r>
              <a:rPr lang="en-US" sz="2100" b="1" dirty="0" smtClean="0">
                <a:latin typeface="Arial" panose="020B0604020202020204" pitchFamily="34" charset="0"/>
                <a:cs typeface="Arial" panose="020B0604020202020204" pitchFamily="34" charset="0"/>
              </a:rPr>
              <a:t>Note </a:t>
            </a:r>
            <a:r>
              <a:rPr lang="en-US" sz="2100" b="1" dirty="0">
                <a:latin typeface="Arial" panose="020B0604020202020204" pitchFamily="34" charset="0"/>
                <a:cs typeface="Arial" panose="020B0604020202020204" pitchFamily="34" charset="0"/>
              </a:rPr>
              <a:t>:- If Cost price is less</a:t>
            </a:r>
          </a:p>
          <a:p>
            <a:pPr marL="0" indent="0">
              <a:buNone/>
            </a:pPr>
            <a:r>
              <a:rPr lang="en-US" sz="2100" dirty="0">
                <a:latin typeface="Arial" panose="020B0604020202020204" pitchFamily="34" charset="0"/>
                <a:cs typeface="Arial" panose="020B0604020202020204" pitchFamily="34" charset="0"/>
              </a:rPr>
              <a:t>Value of Investment = Cost price</a:t>
            </a:r>
          </a:p>
          <a:p>
            <a:pPr marL="0" indent="0">
              <a:buNone/>
            </a:pPr>
            <a:r>
              <a:rPr lang="en-US" sz="2100" dirty="0">
                <a:latin typeface="Arial" panose="020B0604020202020204" pitchFamily="34" charset="0"/>
                <a:cs typeface="Arial" panose="020B0604020202020204" pitchFamily="34" charset="0"/>
              </a:rPr>
              <a:t> </a:t>
            </a:r>
          </a:p>
          <a:p>
            <a:pPr marL="0" indent="0">
              <a:buNone/>
            </a:pPr>
            <a:r>
              <a:rPr lang="en-US" sz="2100" dirty="0">
                <a:latin typeface="Arial" panose="020B0604020202020204" pitchFamily="34" charset="0"/>
                <a:cs typeface="Arial" panose="020B0604020202020204" pitchFamily="34" charset="0"/>
              </a:rPr>
              <a:t>If Market value is less</a:t>
            </a:r>
          </a:p>
          <a:p>
            <a:pPr marL="0" indent="0">
              <a:buNone/>
            </a:pPr>
            <a:r>
              <a:rPr lang="en-US" sz="2100" dirty="0">
                <a:latin typeface="Arial" panose="020B0604020202020204" pitchFamily="34" charset="0"/>
                <a:cs typeface="Arial" panose="020B0604020202020204" pitchFamily="34" charset="0"/>
              </a:rPr>
              <a:t>Value of Investment = Market Vale</a:t>
            </a:r>
          </a:p>
          <a:p>
            <a:pPr marL="0" indent="0">
              <a:buNone/>
            </a:pPr>
            <a:r>
              <a:rPr lang="en-US" sz="2100" dirty="0">
                <a:latin typeface="Arial" panose="020B0604020202020204" pitchFamily="34" charset="0"/>
                <a:cs typeface="Arial" panose="020B0604020202020204" pitchFamily="34" charset="0"/>
              </a:rPr>
              <a:t>Then their will loss on valuation = Investment A/c is credited by Profit / Los A/c</a:t>
            </a:r>
          </a:p>
          <a:p>
            <a:pPr marL="0" indent="0">
              <a:buNone/>
            </a:pPr>
            <a:r>
              <a:rPr lang="en-US" sz="2100" dirty="0">
                <a:latin typeface="Arial" panose="020B0604020202020204" pitchFamily="34" charset="0"/>
                <a:cs typeface="Arial" panose="020B0604020202020204" pitchFamily="34" charset="0"/>
              </a:rPr>
              <a:t>(Cost Price – Market Value</a:t>
            </a:r>
            <a:r>
              <a:rPr lang="en-US" sz="2100" dirty="0" smtClean="0">
                <a:latin typeface="Arial" panose="020B0604020202020204" pitchFamily="34" charset="0"/>
                <a:cs typeface="Arial" panose="020B0604020202020204" pitchFamily="34" charset="0"/>
              </a:rPr>
              <a:t>)</a:t>
            </a:r>
            <a:endParaRPr lang="en-US" sz="2100" dirty="0">
              <a:latin typeface="Arial" panose="020B0604020202020204" pitchFamily="34" charset="0"/>
              <a:cs typeface="Arial" panose="020B0604020202020204" pitchFamily="34" charset="0"/>
            </a:endParaRPr>
          </a:p>
        </p:txBody>
      </p:sp>
      <p:sp>
        <p:nvSpPr>
          <p:cNvPr id="3" name="Title 2"/>
          <p:cNvSpPr>
            <a:spLocks noGrp="1"/>
          </p:cNvSpPr>
          <p:nvPr>
            <p:ph type="title"/>
          </p:nvPr>
        </p:nvSpPr>
        <p:spPr>
          <a:xfrm>
            <a:off x="457200" y="152400"/>
            <a:ext cx="8435280" cy="972344"/>
          </a:xfrm>
        </p:spPr>
        <p:txBody>
          <a:bodyPr>
            <a:normAutofit fontScale="90000"/>
          </a:bodyPr>
          <a:lstStyle/>
          <a:p>
            <a:r>
              <a:rPr lang="mr-IN" dirty="0"/>
              <a:t/>
            </a:r>
            <a:br>
              <a:rPr lang="mr-IN" dirty="0"/>
            </a:br>
            <a:r>
              <a:rPr lang="en-IN" dirty="0">
                <a:latin typeface="Aharoni" panose="02010803020104030203" pitchFamily="2" charset="-79"/>
                <a:cs typeface="Aharoni" panose="02010803020104030203" pitchFamily="2" charset="-79"/>
              </a:rPr>
              <a:t> </a:t>
            </a:r>
            <a:r>
              <a:rPr lang="en-IN" sz="4000" dirty="0">
                <a:latin typeface="Aharoni" panose="02010803020104030203" pitchFamily="2" charset="-79"/>
                <a:cs typeface="Aharoni" panose="02010803020104030203" pitchFamily="2" charset="-79"/>
              </a:rPr>
              <a:t>PERSONAL INVESTMENT </a:t>
            </a:r>
            <a:r>
              <a:rPr lang="en-IN" sz="4000" dirty="0" smtClean="0">
                <a:latin typeface="Aharoni" panose="02010803020104030203" pitchFamily="2" charset="-79"/>
                <a:cs typeface="Aharoni" panose="02010803020104030203" pitchFamily="2" charset="-79"/>
              </a:rPr>
              <a:t> ACCOUNTING </a:t>
            </a:r>
            <a:endParaRPr lang="mr-IN" sz="4000" dirty="0">
              <a:latin typeface="Aharoni" panose="02010803020104030203" pitchFamily="2" charset="-79"/>
            </a:endParaRPr>
          </a:p>
        </p:txBody>
      </p:sp>
    </p:spTree>
    <p:extLst>
      <p:ext uri="{BB962C8B-B14F-4D97-AF65-F5344CB8AC3E}">
        <p14:creationId xmlns:p14="http://schemas.microsoft.com/office/powerpoint/2010/main" val="258180146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11560" y="1524000"/>
            <a:ext cx="8064896" cy="4353272"/>
          </a:xfrm>
        </p:spPr>
        <p:txBody>
          <a:bodyPr/>
          <a:lstStyle/>
          <a:p>
            <a:pPr marL="0" indent="0" algn="ctr">
              <a:buNone/>
            </a:pPr>
            <a:r>
              <a:rPr lang="en-US" sz="2800" dirty="0">
                <a:latin typeface="Arial Rounded MT Bold" panose="020F0704030504030204" pitchFamily="34" charset="0"/>
                <a:cs typeface="Times New Roman" panose="02020603050405020304" pitchFamily="18" charset="0"/>
              </a:rPr>
              <a:t>Assistant Prof. Pradeep H. </a:t>
            </a:r>
            <a:r>
              <a:rPr lang="en-US" sz="2800" dirty="0" err="1">
                <a:latin typeface="Arial Rounded MT Bold" panose="020F0704030504030204" pitchFamily="34" charset="0"/>
                <a:cs typeface="Times New Roman" panose="02020603050405020304" pitchFamily="18" charset="0"/>
              </a:rPr>
              <a:t>Tawade</a:t>
            </a:r>
            <a:r>
              <a:rPr lang="en-US" sz="2800" dirty="0">
                <a:latin typeface="Arial Rounded MT Bold" panose="020F0704030504030204" pitchFamily="34" charset="0"/>
                <a:cs typeface="Times New Roman" panose="02020603050405020304" pitchFamily="18" charset="0"/>
              </a:rPr>
              <a:t/>
            </a:r>
            <a:br>
              <a:rPr lang="en-US" sz="2800" dirty="0">
                <a:latin typeface="Arial Rounded MT Bold" panose="020F0704030504030204" pitchFamily="34" charset="0"/>
                <a:cs typeface="Times New Roman" panose="02020603050405020304" pitchFamily="18" charset="0"/>
              </a:rPr>
            </a:br>
            <a:r>
              <a:rPr lang="en-US" sz="2800" dirty="0">
                <a:latin typeface="Arial Rounded MT Bold" panose="020F0704030504030204" pitchFamily="34" charset="0"/>
                <a:cs typeface="Times New Roman" panose="02020603050405020304" pitchFamily="18" charset="0"/>
              </a:rPr>
              <a:t/>
            </a:r>
            <a:br>
              <a:rPr lang="en-US" sz="2800" dirty="0">
                <a:latin typeface="Arial Rounded MT Bold" panose="020F0704030504030204" pitchFamily="34" charset="0"/>
                <a:cs typeface="Times New Roman" panose="02020603050405020304" pitchFamily="18" charset="0"/>
              </a:rPr>
            </a:br>
            <a:r>
              <a:rPr lang="en-US" sz="2800" dirty="0">
                <a:latin typeface="Arial Rounded MT Bold" panose="020F0704030504030204" pitchFamily="34" charset="0"/>
                <a:cs typeface="Times New Roman" panose="02020603050405020304" pitchFamily="18" charset="0"/>
              </a:rPr>
              <a:t>DEPARTMENT OF ACCOUNTANCY,</a:t>
            </a:r>
            <a:br>
              <a:rPr lang="en-US" sz="2800" dirty="0">
                <a:latin typeface="Arial Rounded MT Bold" panose="020F0704030504030204" pitchFamily="34" charset="0"/>
                <a:cs typeface="Times New Roman" panose="02020603050405020304" pitchFamily="18" charset="0"/>
              </a:rPr>
            </a:br>
            <a:r>
              <a:rPr lang="en-US" sz="2800" dirty="0">
                <a:latin typeface="Arial Rounded MT Bold" panose="020F0704030504030204" pitchFamily="34" charset="0"/>
                <a:cs typeface="Times New Roman" panose="02020603050405020304" pitchFamily="18" charset="0"/>
              </a:rPr>
              <a:t>NSS College of Commerce &amp; Eco. </a:t>
            </a:r>
            <a:r>
              <a:rPr lang="en-US" sz="2800" dirty="0" err="1">
                <a:latin typeface="Arial Rounded MT Bold" panose="020F0704030504030204" pitchFamily="34" charset="0"/>
                <a:cs typeface="Times New Roman" panose="02020603050405020304" pitchFamily="18" charset="0"/>
              </a:rPr>
              <a:t>Tardeo</a:t>
            </a:r>
            <a:r>
              <a:rPr lang="en-US" sz="2800" dirty="0">
                <a:latin typeface="Arial Rounded MT Bold" panose="020F0704030504030204" pitchFamily="34" charset="0"/>
                <a:cs typeface="Times New Roman" panose="02020603050405020304" pitchFamily="18" charset="0"/>
              </a:rPr>
              <a:t>, Mumbai-34</a:t>
            </a:r>
            <a:br>
              <a:rPr lang="en-US" sz="2800" dirty="0">
                <a:latin typeface="Arial Rounded MT Bold" panose="020F0704030504030204" pitchFamily="34" charset="0"/>
                <a:cs typeface="Times New Roman" panose="02020603050405020304" pitchFamily="18" charset="0"/>
              </a:rPr>
            </a:br>
            <a:r>
              <a:rPr lang="en-US" sz="2800" dirty="0">
                <a:latin typeface="Arial Rounded MT Bold" panose="020F0704030504030204" pitchFamily="34" charset="0"/>
                <a:cs typeface="Times New Roman" panose="02020603050405020304" pitchFamily="18" charset="0"/>
              </a:rPr>
              <a:t>Email ID  </a:t>
            </a:r>
            <a:r>
              <a:rPr lang="en-US" sz="2800" dirty="0">
                <a:solidFill>
                  <a:srgbClr val="00B050"/>
                </a:solidFill>
                <a:latin typeface="Arial Rounded MT Bold" panose="020F0704030504030204" pitchFamily="34" charset="0"/>
                <a:cs typeface="Times New Roman" panose="02020603050405020304" pitchFamily="18" charset="0"/>
                <a:hlinkClick r:id="rId2"/>
              </a:rPr>
              <a:t>pradeeptawade26@yahoo.com</a:t>
            </a:r>
            <a:r>
              <a:rPr lang="en-US" sz="2800" dirty="0">
                <a:latin typeface="Arial Rounded MT Bold" panose="020F0704030504030204" pitchFamily="34" charset="0"/>
                <a:cs typeface="Times New Roman" panose="02020603050405020304" pitchFamily="18" charset="0"/>
              </a:rPr>
              <a:t/>
            </a:r>
            <a:br>
              <a:rPr lang="en-US" sz="2800" dirty="0">
                <a:latin typeface="Arial Rounded MT Bold" panose="020F0704030504030204" pitchFamily="34" charset="0"/>
                <a:cs typeface="Times New Roman" panose="02020603050405020304" pitchFamily="18" charset="0"/>
              </a:rPr>
            </a:br>
            <a:r>
              <a:rPr lang="en-US" sz="2800" dirty="0">
                <a:latin typeface="Arial Rounded MT Bold" panose="020F0704030504030204" pitchFamily="34" charset="0"/>
                <a:cs typeface="Times New Roman" panose="02020603050405020304" pitchFamily="18" charset="0"/>
              </a:rPr>
              <a:t>Mobile No. 9619491859</a:t>
            </a:r>
            <a:br>
              <a:rPr lang="en-US" sz="2800" dirty="0">
                <a:latin typeface="Arial Rounded MT Bold" panose="020F0704030504030204" pitchFamily="34" charset="0"/>
                <a:cs typeface="Times New Roman" panose="02020603050405020304" pitchFamily="18" charset="0"/>
              </a:rPr>
            </a:br>
            <a:r>
              <a:rPr lang="en-US" sz="2800" dirty="0">
                <a:latin typeface="Arial Rounded MT Bold" panose="020F0704030504030204" pitchFamily="34" charset="0"/>
                <a:cs typeface="Times New Roman" panose="02020603050405020304" pitchFamily="18" charset="0"/>
              </a:rPr>
              <a:t/>
            </a:r>
            <a:br>
              <a:rPr lang="en-US" sz="2800" dirty="0">
                <a:latin typeface="Arial Rounded MT Bold" panose="020F0704030504030204" pitchFamily="34" charset="0"/>
                <a:cs typeface="Times New Roman" panose="02020603050405020304" pitchFamily="18" charset="0"/>
              </a:rPr>
            </a:br>
            <a:endParaRPr lang="mr-IN" dirty="0"/>
          </a:p>
        </p:txBody>
      </p:sp>
      <p:sp>
        <p:nvSpPr>
          <p:cNvPr id="3" name="Title 2"/>
          <p:cNvSpPr>
            <a:spLocks noGrp="1"/>
          </p:cNvSpPr>
          <p:nvPr>
            <p:ph type="title"/>
          </p:nvPr>
        </p:nvSpPr>
        <p:spPr>
          <a:xfrm>
            <a:off x="457200" y="476672"/>
            <a:ext cx="8229600" cy="1368152"/>
          </a:xfrm>
        </p:spPr>
        <p:txBody>
          <a:bodyPr>
            <a:normAutofit fontScale="90000"/>
          </a:bodyPr>
          <a:lstStyle/>
          <a:p>
            <a:pPr algn="ctr"/>
            <a:r>
              <a:rPr lang="en-US" sz="5300" dirty="0" smtClean="0">
                <a:solidFill>
                  <a:srgbClr val="FF0000"/>
                </a:solidFill>
                <a:latin typeface="Times New Roman" pitchFamily="18" charset="0"/>
                <a:cs typeface="Times New Roman" pitchFamily="18" charset="0"/>
              </a:rPr>
              <a:t/>
            </a:r>
            <a:br>
              <a:rPr lang="en-US" sz="5300" dirty="0" smtClean="0">
                <a:solidFill>
                  <a:srgbClr val="FF0000"/>
                </a:solidFill>
                <a:latin typeface="Times New Roman" pitchFamily="18" charset="0"/>
                <a:cs typeface="Times New Roman" pitchFamily="18" charset="0"/>
              </a:rPr>
            </a:br>
            <a:r>
              <a:rPr lang="en-US" sz="5300" dirty="0" smtClean="0">
                <a:solidFill>
                  <a:srgbClr val="FF0000"/>
                </a:solidFill>
                <a:latin typeface="Times New Roman" pitchFamily="18" charset="0"/>
                <a:cs typeface="Times New Roman" pitchFamily="18" charset="0"/>
              </a:rPr>
              <a:t/>
            </a:r>
            <a:br>
              <a:rPr lang="en-US" sz="5300" dirty="0" smtClean="0">
                <a:solidFill>
                  <a:srgbClr val="FF0000"/>
                </a:solidFill>
                <a:latin typeface="Times New Roman" pitchFamily="18" charset="0"/>
                <a:cs typeface="Times New Roman" pitchFamily="18" charset="0"/>
              </a:rPr>
            </a:br>
            <a:r>
              <a:rPr lang="en-US" sz="5300" dirty="0">
                <a:solidFill>
                  <a:srgbClr val="FF0000"/>
                </a:solidFill>
                <a:latin typeface="Times New Roman" pitchFamily="18" charset="0"/>
                <a:cs typeface="Times New Roman" pitchFamily="18" charset="0"/>
              </a:rPr>
              <a:t/>
            </a:r>
            <a:br>
              <a:rPr lang="en-US" sz="5300" dirty="0">
                <a:solidFill>
                  <a:srgbClr val="FF0000"/>
                </a:solidFill>
                <a:latin typeface="Times New Roman" pitchFamily="18" charset="0"/>
                <a:cs typeface="Times New Roman" pitchFamily="18" charset="0"/>
              </a:rPr>
            </a:br>
            <a:r>
              <a:rPr lang="en-US" sz="5300" dirty="0" smtClean="0">
                <a:solidFill>
                  <a:srgbClr val="FF0000"/>
                </a:solidFill>
                <a:latin typeface="Times New Roman" pitchFamily="18" charset="0"/>
                <a:cs typeface="Times New Roman" pitchFamily="18" charset="0"/>
              </a:rPr>
              <a:t/>
            </a:r>
            <a:br>
              <a:rPr lang="en-US" sz="5300" dirty="0" smtClean="0">
                <a:solidFill>
                  <a:srgbClr val="FF0000"/>
                </a:solidFill>
                <a:latin typeface="Times New Roman" pitchFamily="18" charset="0"/>
                <a:cs typeface="Times New Roman" pitchFamily="18" charset="0"/>
              </a:rPr>
            </a:br>
            <a:r>
              <a:rPr lang="en-US" sz="5300" dirty="0">
                <a:solidFill>
                  <a:srgbClr val="FF0000"/>
                </a:solidFill>
                <a:latin typeface="Times New Roman" pitchFamily="18" charset="0"/>
                <a:cs typeface="Times New Roman" pitchFamily="18" charset="0"/>
              </a:rPr>
              <a:t/>
            </a:r>
            <a:br>
              <a:rPr lang="en-US" sz="5300" dirty="0">
                <a:solidFill>
                  <a:srgbClr val="FF0000"/>
                </a:solidFill>
                <a:latin typeface="Times New Roman" pitchFamily="18" charset="0"/>
                <a:cs typeface="Times New Roman" pitchFamily="18" charset="0"/>
              </a:rPr>
            </a:br>
            <a:r>
              <a:rPr lang="en-US" sz="5300" dirty="0" smtClean="0">
                <a:solidFill>
                  <a:srgbClr val="FF0000"/>
                </a:solidFill>
                <a:latin typeface="Times New Roman" pitchFamily="18" charset="0"/>
                <a:cs typeface="Times New Roman" pitchFamily="18" charset="0"/>
              </a:rPr>
              <a:t/>
            </a:r>
            <a:br>
              <a:rPr lang="en-US" sz="5300" dirty="0" smtClean="0">
                <a:solidFill>
                  <a:srgbClr val="FF0000"/>
                </a:solidFill>
                <a:latin typeface="Times New Roman" pitchFamily="18" charset="0"/>
                <a:cs typeface="Times New Roman" pitchFamily="18" charset="0"/>
              </a:rPr>
            </a:br>
            <a:r>
              <a:rPr lang="en-US" sz="5300" b="1" dirty="0" smtClean="0">
                <a:solidFill>
                  <a:srgbClr val="FF0000"/>
                </a:solidFill>
                <a:latin typeface="Arial" panose="020B0604020202020204" pitchFamily="34" charset="0"/>
                <a:cs typeface="Arial" panose="020B0604020202020204" pitchFamily="34" charset="0"/>
              </a:rPr>
              <a:t>THANK </a:t>
            </a:r>
            <a:r>
              <a:rPr lang="en-US" sz="5300" b="1" dirty="0">
                <a:solidFill>
                  <a:srgbClr val="FF0000"/>
                </a:solidFill>
                <a:latin typeface="Arial" panose="020B0604020202020204" pitchFamily="34" charset="0"/>
                <a:cs typeface="Arial" panose="020B0604020202020204" pitchFamily="34" charset="0"/>
              </a:rPr>
              <a:t>YOU!!</a:t>
            </a:r>
            <a:r>
              <a:rPr lang="mr-IN" sz="4400" b="1" dirty="0"/>
              <a:t/>
            </a:r>
            <a:br>
              <a:rPr lang="mr-IN" sz="4400" b="1" dirty="0"/>
            </a:br>
            <a:endParaRPr lang="mr-IN" dirty="0"/>
          </a:p>
        </p:txBody>
      </p:sp>
    </p:spTree>
    <p:extLst>
      <p:ext uri="{BB962C8B-B14F-4D97-AF65-F5344CB8AC3E}">
        <p14:creationId xmlns:p14="http://schemas.microsoft.com/office/powerpoint/2010/main" val="22693406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524000"/>
            <a:ext cx="8229600" cy="5073352"/>
          </a:xfrm>
        </p:spPr>
        <p:txBody>
          <a:bodyPr>
            <a:normAutofit fontScale="55000" lnSpcReduction="20000"/>
          </a:bodyPr>
          <a:lstStyle/>
          <a:p>
            <a:pPr marL="0" indent="0" algn="just">
              <a:buNone/>
            </a:pPr>
            <a:r>
              <a:rPr lang="en-IN" sz="3300" b="1" dirty="0" smtClean="0">
                <a:latin typeface="Arial" panose="020B0604020202020204" pitchFamily="34" charset="0"/>
                <a:cs typeface="Arial" panose="020B0604020202020204" pitchFamily="34" charset="0"/>
              </a:rPr>
              <a:t>Introduction </a:t>
            </a:r>
            <a:r>
              <a:rPr lang="en-IN" sz="3300" b="1" dirty="0">
                <a:latin typeface="Arial" panose="020B0604020202020204" pitchFamily="34" charset="0"/>
                <a:cs typeface="Arial" panose="020B0604020202020204" pitchFamily="34" charset="0"/>
              </a:rPr>
              <a:t>:- </a:t>
            </a:r>
          </a:p>
          <a:p>
            <a:pPr marL="0" indent="0" algn="just">
              <a:buNone/>
            </a:pPr>
            <a:r>
              <a:rPr lang="en-IN" sz="3300" dirty="0">
                <a:latin typeface="Arial" panose="020B0604020202020204" pitchFamily="34" charset="0"/>
                <a:cs typeface="Arial" panose="020B0604020202020204" pitchFamily="34" charset="0"/>
              </a:rPr>
              <a:t>1.Accounting Standard -13 (AS-13) is issued by the Institute of Chartered Accounts of India for personal Investment Accounting </a:t>
            </a:r>
          </a:p>
          <a:p>
            <a:pPr marL="0" indent="0" algn="just">
              <a:buNone/>
            </a:pPr>
            <a:r>
              <a:rPr lang="en-IN" sz="3300" dirty="0">
                <a:latin typeface="Arial" panose="020B0604020202020204" pitchFamily="34" charset="0"/>
                <a:cs typeface="Arial" panose="020B0604020202020204" pitchFamily="34" charset="0"/>
              </a:rPr>
              <a:t>2.Investment are held for earning income by way of Dividend, Interest, Rent or Capital appreciation. </a:t>
            </a:r>
          </a:p>
          <a:p>
            <a:pPr marL="0" indent="0" algn="just">
              <a:buNone/>
            </a:pPr>
            <a:r>
              <a:rPr lang="en-IN" sz="3300" dirty="0">
                <a:latin typeface="Arial" panose="020B0604020202020204" pitchFamily="34" charset="0"/>
                <a:cs typeface="Arial" panose="020B0604020202020204" pitchFamily="34" charset="0"/>
              </a:rPr>
              <a:t>3.While holding investment there are three factors to be considered. </a:t>
            </a:r>
          </a:p>
          <a:p>
            <a:pPr marL="0" indent="0" algn="just">
              <a:buNone/>
            </a:pPr>
            <a:r>
              <a:rPr lang="en-IN" sz="3300" dirty="0" smtClean="0">
                <a:latin typeface="Arial" panose="020B0604020202020204" pitchFamily="34" charset="0"/>
                <a:cs typeface="Arial" panose="020B0604020202020204" pitchFamily="34" charset="0"/>
              </a:rPr>
              <a:t>	A</a:t>
            </a:r>
            <a:r>
              <a:rPr lang="en-IN" sz="3300" dirty="0">
                <a:latin typeface="Arial" panose="020B0604020202020204" pitchFamily="34" charset="0"/>
                <a:cs typeface="Arial" panose="020B0604020202020204" pitchFamily="34" charset="0"/>
              </a:rPr>
              <a:t>) Liquidity </a:t>
            </a:r>
          </a:p>
          <a:p>
            <a:pPr marL="0" indent="0" algn="just">
              <a:buNone/>
            </a:pPr>
            <a:r>
              <a:rPr lang="en-IN" sz="3300" dirty="0" smtClean="0">
                <a:latin typeface="Arial" panose="020B0604020202020204" pitchFamily="34" charset="0"/>
                <a:cs typeface="Arial" panose="020B0604020202020204" pitchFamily="34" charset="0"/>
              </a:rPr>
              <a:t>	B</a:t>
            </a:r>
            <a:r>
              <a:rPr lang="en-IN" sz="3300" dirty="0">
                <a:latin typeface="Arial" panose="020B0604020202020204" pitchFamily="34" charset="0"/>
                <a:cs typeface="Arial" panose="020B0604020202020204" pitchFamily="34" charset="0"/>
              </a:rPr>
              <a:t>) Security </a:t>
            </a:r>
          </a:p>
          <a:p>
            <a:pPr marL="0" indent="0" algn="just">
              <a:buNone/>
            </a:pPr>
            <a:r>
              <a:rPr lang="en-IN" sz="3300" dirty="0" smtClean="0">
                <a:latin typeface="Arial" panose="020B0604020202020204" pitchFamily="34" charset="0"/>
                <a:cs typeface="Arial" panose="020B0604020202020204" pitchFamily="34" charset="0"/>
              </a:rPr>
              <a:t>	C</a:t>
            </a:r>
            <a:r>
              <a:rPr lang="en-IN" sz="3300" dirty="0">
                <a:latin typeface="Arial" panose="020B0604020202020204" pitchFamily="34" charset="0"/>
                <a:cs typeface="Arial" panose="020B0604020202020204" pitchFamily="34" charset="0"/>
              </a:rPr>
              <a:t>) Profitability </a:t>
            </a:r>
          </a:p>
          <a:p>
            <a:pPr marL="0" indent="0" algn="just">
              <a:buNone/>
            </a:pPr>
            <a:endParaRPr lang="mr-IN" sz="3300" dirty="0">
              <a:latin typeface="Arial" panose="020B0604020202020204" pitchFamily="34" charset="0"/>
            </a:endParaRPr>
          </a:p>
          <a:p>
            <a:pPr marL="0" indent="0" algn="just">
              <a:buNone/>
            </a:pPr>
            <a:r>
              <a:rPr lang="en-IN" sz="3300" dirty="0">
                <a:latin typeface="Arial" panose="020B0604020202020204" pitchFamily="34" charset="0"/>
                <a:cs typeface="Arial" panose="020B0604020202020204" pitchFamily="34" charset="0"/>
              </a:rPr>
              <a:t>4.</a:t>
            </a:r>
            <a:r>
              <a:rPr lang="en-IN" sz="3300" b="1" dirty="0">
                <a:latin typeface="Arial" panose="020B0604020202020204" pitchFamily="34" charset="0"/>
                <a:cs typeface="Arial" panose="020B0604020202020204" pitchFamily="34" charset="0"/>
              </a:rPr>
              <a:t>Types of Investment</a:t>
            </a:r>
            <a:r>
              <a:rPr lang="en-IN" sz="3300" dirty="0">
                <a:latin typeface="Arial" panose="020B0604020202020204" pitchFamily="34" charset="0"/>
                <a:cs typeface="Arial" panose="020B0604020202020204" pitchFamily="34" charset="0"/>
              </a:rPr>
              <a:t> </a:t>
            </a:r>
          </a:p>
          <a:p>
            <a:pPr algn="just">
              <a:buFont typeface="Wingdings" panose="05000000000000000000" pitchFamily="2" charset="2"/>
              <a:buChar char="ü"/>
            </a:pPr>
            <a:r>
              <a:rPr lang="en-IN" sz="3300" dirty="0">
                <a:latin typeface="Arial" panose="020B0604020202020204" pitchFamily="34" charset="0"/>
                <a:cs typeface="Arial" panose="020B0604020202020204" pitchFamily="34" charset="0"/>
              </a:rPr>
              <a:t>1. Investment in Fixed rate of return Investment </a:t>
            </a:r>
          </a:p>
          <a:p>
            <a:pPr algn="just">
              <a:buFont typeface="Wingdings" panose="05000000000000000000" pitchFamily="2" charset="2"/>
              <a:buChar char="ü"/>
            </a:pPr>
            <a:r>
              <a:rPr lang="en-IN" sz="3300" dirty="0">
                <a:latin typeface="Arial" panose="020B0604020202020204" pitchFamily="34" charset="0"/>
                <a:cs typeface="Arial" panose="020B0604020202020204" pitchFamily="34" charset="0"/>
              </a:rPr>
              <a:t>2. Investment in variable Rate of Return Investment </a:t>
            </a:r>
          </a:p>
          <a:p>
            <a:pPr algn="just"/>
            <a:endParaRPr lang="mr-IN" sz="3300" dirty="0">
              <a:latin typeface="Arial" panose="020B0604020202020204" pitchFamily="34" charset="0"/>
            </a:endParaRPr>
          </a:p>
          <a:p>
            <a:pPr marL="0" indent="0" algn="just">
              <a:buNone/>
            </a:pPr>
            <a:r>
              <a:rPr lang="en-IN" sz="3300" dirty="0">
                <a:latin typeface="Arial" panose="020B0604020202020204" pitchFamily="34" charset="0"/>
                <a:cs typeface="Arial" panose="020B0604020202020204" pitchFamily="34" charset="0"/>
              </a:rPr>
              <a:t>5.I</a:t>
            </a:r>
            <a:r>
              <a:rPr lang="en-IN" sz="3300" b="1" dirty="0">
                <a:latin typeface="Arial" panose="020B0604020202020204" pitchFamily="34" charset="0"/>
                <a:cs typeface="Arial" panose="020B0604020202020204" pitchFamily="34" charset="0"/>
              </a:rPr>
              <a:t>nvestment in Fixed rate of return Investment </a:t>
            </a:r>
          </a:p>
          <a:p>
            <a:pPr algn="just">
              <a:buFont typeface="Wingdings" panose="05000000000000000000" pitchFamily="2" charset="2"/>
              <a:buChar char="ü"/>
            </a:pPr>
            <a:r>
              <a:rPr lang="en-IN" sz="3300" dirty="0">
                <a:latin typeface="Arial" panose="020B0604020202020204" pitchFamily="34" charset="0"/>
                <a:cs typeface="Arial" panose="020B0604020202020204" pitchFamily="34" charset="0"/>
              </a:rPr>
              <a:t>1.Investment in Government Securities </a:t>
            </a:r>
          </a:p>
          <a:p>
            <a:pPr algn="just">
              <a:buFont typeface="Wingdings" panose="05000000000000000000" pitchFamily="2" charset="2"/>
              <a:buChar char="ü"/>
            </a:pPr>
            <a:r>
              <a:rPr lang="en-IN" sz="3300" dirty="0">
                <a:latin typeface="Arial" panose="020B0604020202020204" pitchFamily="34" charset="0"/>
                <a:cs typeface="Arial" panose="020B0604020202020204" pitchFamily="34" charset="0"/>
              </a:rPr>
              <a:t>2.Investment in Debenture, Bonds </a:t>
            </a:r>
            <a:endParaRPr lang="mr-IN" sz="3300" dirty="0">
              <a:latin typeface="Arial" panose="020B0604020202020204" pitchFamily="34" charset="0"/>
            </a:endParaRPr>
          </a:p>
        </p:txBody>
      </p:sp>
      <p:sp>
        <p:nvSpPr>
          <p:cNvPr id="3" name="Title 2"/>
          <p:cNvSpPr>
            <a:spLocks noGrp="1"/>
          </p:cNvSpPr>
          <p:nvPr>
            <p:ph type="title"/>
          </p:nvPr>
        </p:nvSpPr>
        <p:spPr>
          <a:xfrm>
            <a:off x="457200" y="152400"/>
            <a:ext cx="8435280" cy="1044352"/>
          </a:xfrm>
        </p:spPr>
        <p:txBody>
          <a:bodyPr>
            <a:normAutofit fontScale="90000"/>
          </a:bodyPr>
          <a:lstStyle/>
          <a:p>
            <a:r>
              <a:rPr lang="mr-IN" dirty="0"/>
              <a:t/>
            </a:r>
            <a:br>
              <a:rPr lang="mr-IN" dirty="0"/>
            </a:br>
            <a:r>
              <a:rPr lang="en-IN" dirty="0">
                <a:latin typeface="Aharoni" panose="02010803020104030203" pitchFamily="2" charset="-79"/>
                <a:cs typeface="Aharoni" panose="02010803020104030203" pitchFamily="2" charset="-79"/>
              </a:rPr>
              <a:t> </a:t>
            </a:r>
            <a:r>
              <a:rPr lang="en-IN" sz="4000" dirty="0">
                <a:latin typeface="Aharoni" panose="02010803020104030203" pitchFamily="2" charset="-79"/>
                <a:cs typeface="Aharoni" panose="02010803020104030203" pitchFamily="2" charset="-79"/>
              </a:rPr>
              <a:t>PERSONAL INVESTMENT </a:t>
            </a:r>
            <a:r>
              <a:rPr lang="en-IN" sz="4000" dirty="0" smtClean="0">
                <a:latin typeface="Aharoni" panose="02010803020104030203" pitchFamily="2" charset="-79"/>
                <a:cs typeface="Aharoni" panose="02010803020104030203" pitchFamily="2" charset="-79"/>
              </a:rPr>
              <a:t> ACCOUNTING </a:t>
            </a:r>
            <a:endParaRPr lang="mr-IN" sz="4000" dirty="0">
              <a:latin typeface="Aharoni" panose="02010803020104030203" pitchFamily="2" charset="-79"/>
            </a:endParaRPr>
          </a:p>
        </p:txBody>
      </p:sp>
    </p:spTree>
    <p:extLst>
      <p:ext uri="{BB962C8B-B14F-4D97-AF65-F5344CB8AC3E}">
        <p14:creationId xmlns:p14="http://schemas.microsoft.com/office/powerpoint/2010/main" val="59902847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3538135910"/>
              </p:ext>
            </p:extLst>
          </p:nvPr>
        </p:nvGraphicFramePr>
        <p:xfrm>
          <a:off x="323527" y="2204864"/>
          <a:ext cx="8496945" cy="1944216"/>
        </p:xfrm>
        <a:graphic>
          <a:graphicData uri="http://schemas.openxmlformats.org/drawingml/2006/table">
            <a:tbl>
              <a:tblPr firstRow="1" bandRow="1">
                <a:tableStyleId>{5940675A-B579-460E-94D1-54222C63F5DA}</a:tableStyleId>
              </a:tblPr>
              <a:tblGrid>
                <a:gridCol w="743473"/>
                <a:gridCol w="1272752"/>
                <a:gridCol w="576064"/>
                <a:gridCol w="1008112"/>
                <a:gridCol w="648072"/>
                <a:gridCol w="720080"/>
                <a:gridCol w="1296144"/>
                <a:gridCol w="576064"/>
                <a:gridCol w="1008112"/>
                <a:gridCol w="648072"/>
              </a:tblGrid>
              <a:tr h="1481911">
                <a:tc>
                  <a:txBody>
                    <a:bodyPr/>
                    <a:lstStyle/>
                    <a:p>
                      <a:pPr algn="just"/>
                      <a:endParaRPr kumimoji="0" lang="mr-IN" sz="1800" b="0" i="0" u="none" strike="noStrike" kern="1200" baseline="0" dirty="0" smtClean="0">
                        <a:solidFill>
                          <a:schemeClr val="tx1"/>
                        </a:solidFill>
                        <a:latin typeface="Arial" panose="020B0604020202020204" pitchFamily="34" charset="0"/>
                        <a:ea typeface="+mn-ea"/>
                        <a:cs typeface="+mn-cs"/>
                      </a:endParaRPr>
                    </a:p>
                    <a:p>
                      <a:pPr algn="just"/>
                      <a:r>
                        <a:rPr kumimoji="0" lang="en-IN" sz="1800" b="0" i="0" u="none" strike="noStrike" kern="1200" baseline="0" dirty="0" smtClean="0">
                          <a:solidFill>
                            <a:schemeClr val="tx1"/>
                          </a:solidFill>
                          <a:latin typeface="Arial" panose="020B0604020202020204" pitchFamily="34" charset="0"/>
                          <a:ea typeface="+mn-ea"/>
                          <a:cs typeface="Arial" panose="020B0604020202020204" pitchFamily="34" charset="0"/>
                        </a:rPr>
                        <a:t> Date </a:t>
                      </a:r>
                    </a:p>
                  </a:txBody>
                  <a:tcPr/>
                </a:tc>
                <a:tc>
                  <a:txBody>
                    <a:bodyPr/>
                    <a:lstStyle/>
                    <a:p>
                      <a:pPr algn="just"/>
                      <a:endParaRPr kumimoji="0" lang="mr-IN" sz="1800" b="0" i="0" u="none" strike="noStrike" kern="1200" baseline="0" dirty="0" smtClean="0">
                        <a:solidFill>
                          <a:schemeClr val="tx1"/>
                        </a:solidFill>
                        <a:latin typeface="Arial" panose="020B0604020202020204" pitchFamily="34" charset="0"/>
                        <a:ea typeface="+mn-ea"/>
                        <a:cs typeface="+mn-cs"/>
                      </a:endParaRPr>
                    </a:p>
                    <a:p>
                      <a:pPr algn="just"/>
                      <a:r>
                        <a:rPr kumimoji="0" lang="en-IN" sz="1800" b="0" i="0" u="none" strike="noStrike" kern="1200" baseline="0" dirty="0" smtClean="0">
                          <a:solidFill>
                            <a:schemeClr val="tx1"/>
                          </a:solidFill>
                          <a:latin typeface="Arial" panose="020B0604020202020204" pitchFamily="34" charset="0"/>
                          <a:ea typeface="+mn-ea"/>
                          <a:cs typeface="Arial" panose="020B0604020202020204" pitchFamily="34" charset="0"/>
                        </a:rPr>
                        <a:t>Particulars </a:t>
                      </a:r>
                    </a:p>
                    <a:p>
                      <a:pPr algn="just"/>
                      <a:endParaRPr lang="mr-IN" dirty="0">
                        <a:latin typeface="Arial" panose="020B0604020202020204" pitchFamily="34" charset="0"/>
                      </a:endParaRPr>
                    </a:p>
                  </a:txBody>
                  <a:tcPr/>
                </a:tc>
                <a:tc>
                  <a:txBody>
                    <a:bodyPr/>
                    <a:lstStyle/>
                    <a:p>
                      <a:pPr algn="just"/>
                      <a:endParaRPr kumimoji="0" lang="mr-IN" sz="1800" b="0" i="0" u="none" strike="noStrike" kern="1200" baseline="0" dirty="0" smtClean="0">
                        <a:solidFill>
                          <a:schemeClr val="tx1"/>
                        </a:solidFill>
                        <a:latin typeface="Arial" panose="020B0604020202020204" pitchFamily="34" charset="0"/>
                        <a:ea typeface="+mn-ea"/>
                        <a:cs typeface="+mn-cs"/>
                      </a:endParaRPr>
                    </a:p>
                    <a:p>
                      <a:pPr algn="just"/>
                      <a:r>
                        <a:rPr kumimoji="0" lang="en-IN" sz="1800" b="0" i="0" u="none" strike="noStrike" kern="1200" baseline="0" dirty="0" smtClean="0">
                          <a:solidFill>
                            <a:schemeClr val="tx1"/>
                          </a:solidFill>
                          <a:latin typeface="Arial" panose="020B0604020202020204" pitchFamily="34" charset="0"/>
                          <a:ea typeface="+mn-ea"/>
                          <a:cs typeface="Arial" panose="020B0604020202020204" pitchFamily="34" charset="0"/>
                        </a:rPr>
                        <a:t> F.V </a:t>
                      </a:r>
                    </a:p>
                    <a:p>
                      <a:pPr algn="just"/>
                      <a:endParaRPr lang="mr-IN" dirty="0">
                        <a:latin typeface="Arial" panose="020B0604020202020204" pitchFamily="34" charset="0"/>
                      </a:endParaRPr>
                    </a:p>
                  </a:txBody>
                  <a:tcPr/>
                </a:tc>
                <a:tc>
                  <a:txBody>
                    <a:bodyPr/>
                    <a:lstStyle/>
                    <a:p>
                      <a:pPr algn="just"/>
                      <a:endParaRPr kumimoji="0" lang="mr-IN" sz="1800" b="0" i="0" u="none" strike="noStrike" kern="1200" baseline="0" dirty="0" smtClean="0">
                        <a:solidFill>
                          <a:schemeClr val="tx1"/>
                        </a:solidFill>
                        <a:latin typeface="Arial" panose="020B0604020202020204" pitchFamily="34" charset="0"/>
                        <a:ea typeface="+mn-ea"/>
                        <a:cs typeface="+mn-cs"/>
                      </a:endParaRPr>
                    </a:p>
                    <a:p>
                      <a:pPr algn="just"/>
                      <a:r>
                        <a:rPr kumimoji="0" lang="en-IN" sz="1800" b="0" i="0" u="none" strike="noStrike" kern="1200" baseline="0" dirty="0" smtClean="0">
                          <a:solidFill>
                            <a:schemeClr val="tx1"/>
                          </a:solidFill>
                          <a:latin typeface="Arial" panose="020B0604020202020204" pitchFamily="34" charset="0"/>
                          <a:ea typeface="+mn-ea"/>
                          <a:cs typeface="Arial" panose="020B0604020202020204" pitchFamily="34" charset="0"/>
                        </a:rPr>
                        <a:t>Interest </a:t>
                      </a:r>
                    </a:p>
                    <a:p>
                      <a:pPr algn="just"/>
                      <a:endParaRPr lang="mr-IN" dirty="0">
                        <a:latin typeface="Arial" panose="020B0604020202020204" pitchFamily="34" charset="0"/>
                      </a:endParaRPr>
                    </a:p>
                  </a:txBody>
                  <a:tcPr/>
                </a:tc>
                <a:tc>
                  <a:txBody>
                    <a:bodyPr/>
                    <a:lstStyle/>
                    <a:p>
                      <a:pPr algn="just"/>
                      <a:endParaRPr kumimoji="0" lang="mr-IN" sz="1800" b="0" i="0" u="none" strike="noStrike" kern="1200" baseline="0" dirty="0" smtClean="0">
                        <a:solidFill>
                          <a:schemeClr val="tx1"/>
                        </a:solidFill>
                        <a:latin typeface="Arial" panose="020B0604020202020204" pitchFamily="34" charset="0"/>
                        <a:ea typeface="+mn-ea"/>
                        <a:cs typeface="+mn-cs"/>
                      </a:endParaRPr>
                    </a:p>
                    <a:p>
                      <a:pPr algn="just"/>
                      <a:r>
                        <a:rPr kumimoji="0" lang="en-IN" sz="1800" b="0" i="0" u="none" strike="noStrike" kern="1200" baseline="0" dirty="0" smtClean="0">
                          <a:solidFill>
                            <a:schemeClr val="tx1"/>
                          </a:solidFill>
                          <a:latin typeface="Arial" panose="020B0604020202020204" pitchFamily="34" charset="0"/>
                          <a:ea typeface="+mn-ea"/>
                          <a:cs typeface="Arial" panose="020B0604020202020204" pitchFamily="34" charset="0"/>
                        </a:rPr>
                        <a:t>Cost </a:t>
                      </a:r>
                    </a:p>
                  </a:txBody>
                  <a:tcPr/>
                </a:tc>
                <a:tc>
                  <a:txBody>
                    <a:bodyPr/>
                    <a:lstStyle/>
                    <a:p>
                      <a:pPr algn="just"/>
                      <a:endParaRPr kumimoji="0" lang="mr-IN" sz="1800" b="0" i="0" u="none" strike="noStrike" kern="1200" baseline="0" dirty="0" smtClean="0">
                        <a:solidFill>
                          <a:schemeClr val="tx1"/>
                        </a:solidFill>
                        <a:latin typeface="Arial" panose="020B0604020202020204" pitchFamily="34" charset="0"/>
                        <a:ea typeface="+mn-ea"/>
                        <a:cs typeface="+mn-cs"/>
                      </a:endParaRPr>
                    </a:p>
                    <a:p>
                      <a:pPr algn="just"/>
                      <a:r>
                        <a:rPr kumimoji="0" lang="en-IN" sz="1800" b="0" i="0" u="none" strike="noStrike" kern="1200" baseline="0" dirty="0" smtClean="0">
                          <a:solidFill>
                            <a:schemeClr val="tx1"/>
                          </a:solidFill>
                          <a:latin typeface="Arial" panose="020B0604020202020204" pitchFamily="34" charset="0"/>
                          <a:ea typeface="+mn-ea"/>
                          <a:cs typeface="Arial" panose="020B0604020202020204" pitchFamily="34" charset="0"/>
                        </a:rPr>
                        <a:t> Date 	</a:t>
                      </a:r>
                    </a:p>
                  </a:txBody>
                  <a:tcPr/>
                </a:tc>
                <a:tc>
                  <a:txBody>
                    <a:bodyPr/>
                    <a:lstStyle/>
                    <a:p>
                      <a:pPr algn="just"/>
                      <a:endParaRPr kumimoji="0" lang="mr-IN" sz="1800" b="0" i="0" u="none" strike="noStrike" kern="1200" baseline="0" dirty="0" smtClean="0">
                        <a:solidFill>
                          <a:schemeClr val="tx1"/>
                        </a:solidFill>
                        <a:latin typeface="Arial" panose="020B0604020202020204" pitchFamily="34" charset="0"/>
                        <a:ea typeface="+mn-ea"/>
                        <a:cs typeface="+mn-cs"/>
                      </a:endParaRPr>
                    </a:p>
                    <a:p>
                      <a:pPr algn="just"/>
                      <a:r>
                        <a:rPr kumimoji="0" lang="en-IN" sz="1800" b="0" i="0" u="none" strike="noStrike" kern="1200" baseline="0" dirty="0" smtClean="0">
                          <a:solidFill>
                            <a:schemeClr val="tx1"/>
                          </a:solidFill>
                          <a:latin typeface="Arial" panose="020B0604020202020204" pitchFamily="34" charset="0"/>
                          <a:ea typeface="+mn-ea"/>
                          <a:cs typeface="Arial" panose="020B0604020202020204" pitchFamily="34" charset="0"/>
                        </a:rPr>
                        <a:t>Particulars </a:t>
                      </a:r>
                    </a:p>
                  </a:txBody>
                  <a:tcPr/>
                </a:tc>
                <a:tc>
                  <a:txBody>
                    <a:bodyPr/>
                    <a:lstStyle/>
                    <a:p>
                      <a:pPr algn="just"/>
                      <a:endParaRPr kumimoji="0" lang="mr-IN" sz="1800" b="0" i="0" u="none" strike="noStrike" kern="1200" baseline="0" dirty="0" smtClean="0">
                        <a:solidFill>
                          <a:schemeClr val="tx1"/>
                        </a:solidFill>
                        <a:latin typeface="Arial" panose="020B0604020202020204" pitchFamily="34" charset="0"/>
                        <a:ea typeface="+mn-ea"/>
                        <a:cs typeface="+mn-cs"/>
                      </a:endParaRPr>
                    </a:p>
                    <a:p>
                      <a:pPr algn="just"/>
                      <a:r>
                        <a:rPr kumimoji="0" lang="en-IN" sz="1800" b="0" i="0" u="none" strike="noStrike" kern="1200" baseline="0" dirty="0" smtClean="0">
                          <a:solidFill>
                            <a:schemeClr val="tx1"/>
                          </a:solidFill>
                          <a:latin typeface="Arial" panose="020B0604020202020204" pitchFamily="34" charset="0"/>
                          <a:ea typeface="+mn-ea"/>
                          <a:cs typeface="Arial" panose="020B0604020202020204" pitchFamily="34" charset="0"/>
                        </a:rPr>
                        <a:t> F.V	</a:t>
                      </a:r>
                    </a:p>
                  </a:txBody>
                  <a:tcPr/>
                </a:tc>
                <a:tc>
                  <a:txBody>
                    <a:bodyPr/>
                    <a:lstStyle/>
                    <a:p>
                      <a:pPr algn="just"/>
                      <a:endParaRPr kumimoji="0" lang="mr-IN" sz="1800" b="0" i="0" u="none" strike="noStrike" kern="1200" baseline="0" dirty="0" smtClean="0">
                        <a:solidFill>
                          <a:schemeClr val="tx1"/>
                        </a:solidFill>
                        <a:latin typeface="Arial" panose="020B0604020202020204" pitchFamily="34" charset="0"/>
                        <a:ea typeface="+mn-ea"/>
                        <a:cs typeface="+mn-cs"/>
                      </a:endParaRPr>
                    </a:p>
                    <a:p>
                      <a:pPr algn="just"/>
                      <a:r>
                        <a:rPr kumimoji="0" lang="en-IN" sz="1800" b="0" i="0" u="none" strike="noStrike" kern="1200" baseline="0" dirty="0" smtClean="0">
                          <a:solidFill>
                            <a:schemeClr val="tx1"/>
                          </a:solidFill>
                          <a:latin typeface="Arial" panose="020B0604020202020204" pitchFamily="34" charset="0"/>
                          <a:ea typeface="+mn-ea"/>
                          <a:cs typeface="Arial" panose="020B0604020202020204" pitchFamily="34" charset="0"/>
                        </a:rPr>
                        <a:t>Interest 	</a:t>
                      </a:r>
                    </a:p>
                  </a:txBody>
                  <a:tcPr/>
                </a:tc>
                <a:tc>
                  <a:txBody>
                    <a:bodyPr/>
                    <a:lstStyle/>
                    <a:p>
                      <a:pPr algn="just"/>
                      <a:endParaRPr kumimoji="0" lang="mr-IN" sz="1800" b="0" i="0" u="none" strike="noStrike" kern="1200" baseline="0" dirty="0" smtClean="0">
                        <a:solidFill>
                          <a:schemeClr val="tx1"/>
                        </a:solidFill>
                        <a:latin typeface="Arial" panose="020B0604020202020204" pitchFamily="34" charset="0"/>
                        <a:ea typeface="+mn-ea"/>
                        <a:cs typeface="+mn-cs"/>
                      </a:endParaRPr>
                    </a:p>
                    <a:p>
                      <a:pPr algn="just"/>
                      <a:r>
                        <a:rPr kumimoji="0" lang="en-IN" sz="1800" b="0" i="0" u="none" strike="noStrike" kern="1200" baseline="0" dirty="0" smtClean="0">
                          <a:solidFill>
                            <a:schemeClr val="tx1"/>
                          </a:solidFill>
                          <a:latin typeface="Arial" panose="020B0604020202020204" pitchFamily="34" charset="0"/>
                          <a:ea typeface="+mn-ea"/>
                          <a:cs typeface="Arial" panose="020B0604020202020204" pitchFamily="34" charset="0"/>
                        </a:rPr>
                        <a:t>Cost	</a:t>
                      </a:r>
                    </a:p>
                  </a:txBody>
                  <a:tcPr/>
                </a:tc>
              </a:tr>
              <a:tr h="462305">
                <a:tc>
                  <a:txBody>
                    <a:bodyPr/>
                    <a:lstStyle/>
                    <a:p>
                      <a:endParaRPr lang="mr-IN" dirty="0">
                        <a:latin typeface="Arial" panose="020B0604020202020204" pitchFamily="34" charset="0"/>
                      </a:endParaRPr>
                    </a:p>
                  </a:txBody>
                  <a:tcPr/>
                </a:tc>
                <a:tc>
                  <a:txBody>
                    <a:bodyPr/>
                    <a:lstStyle/>
                    <a:p>
                      <a:endParaRPr lang="mr-IN" dirty="0">
                        <a:latin typeface="Arial" panose="020B0604020202020204" pitchFamily="34" charset="0"/>
                      </a:endParaRPr>
                    </a:p>
                  </a:txBody>
                  <a:tcPr/>
                </a:tc>
                <a:tc>
                  <a:txBody>
                    <a:bodyPr/>
                    <a:lstStyle/>
                    <a:p>
                      <a:endParaRPr lang="mr-IN" dirty="0">
                        <a:latin typeface="Arial" panose="020B0604020202020204" pitchFamily="34" charset="0"/>
                      </a:endParaRPr>
                    </a:p>
                  </a:txBody>
                  <a:tcPr/>
                </a:tc>
                <a:tc>
                  <a:txBody>
                    <a:bodyPr/>
                    <a:lstStyle/>
                    <a:p>
                      <a:endParaRPr lang="mr-IN">
                        <a:latin typeface="Arial" panose="020B0604020202020204" pitchFamily="34" charset="0"/>
                      </a:endParaRPr>
                    </a:p>
                  </a:txBody>
                  <a:tcPr/>
                </a:tc>
                <a:tc>
                  <a:txBody>
                    <a:bodyPr/>
                    <a:lstStyle/>
                    <a:p>
                      <a:endParaRPr lang="mr-IN" dirty="0">
                        <a:latin typeface="Arial" panose="020B0604020202020204" pitchFamily="34" charset="0"/>
                      </a:endParaRPr>
                    </a:p>
                  </a:txBody>
                  <a:tcPr/>
                </a:tc>
                <a:tc>
                  <a:txBody>
                    <a:bodyPr/>
                    <a:lstStyle/>
                    <a:p>
                      <a:endParaRPr lang="mr-IN">
                        <a:latin typeface="Arial" panose="020B0604020202020204" pitchFamily="34" charset="0"/>
                      </a:endParaRPr>
                    </a:p>
                  </a:txBody>
                  <a:tcPr/>
                </a:tc>
                <a:tc>
                  <a:txBody>
                    <a:bodyPr/>
                    <a:lstStyle/>
                    <a:p>
                      <a:endParaRPr lang="mr-IN">
                        <a:latin typeface="Arial" panose="020B0604020202020204" pitchFamily="34" charset="0"/>
                      </a:endParaRPr>
                    </a:p>
                  </a:txBody>
                  <a:tcPr/>
                </a:tc>
                <a:tc>
                  <a:txBody>
                    <a:bodyPr/>
                    <a:lstStyle/>
                    <a:p>
                      <a:endParaRPr lang="mr-IN" dirty="0">
                        <a:latin typeface="Arial" panose="020B0604020202020204" pitchFamily="34" charset="0"/>
                      </a:endParaRPr>
                    </a:p>
                  </a:txBody>
                  <a:tcPr/>
                </a:tc>
                <a:tc>
                  <a:txBody>
                    <a:bodyPr/>
                    <a:lstStyle/>
                    <a:p>
                      <a:endParaRPr lang="mr-IN" dirty="0">
                        <a:latin typeface="Arial" panose="020B0604020202020204" pitchFamily="34" charset="0"/>
                      </a:endParaRPr>
                    </a:p>
                  </a:txBody>
                  <a:tcPr/>
                </a:tc>
                <a:tc>
                  <a:txBody>
                    <a:bodyPr/>
                    <a:lstStyle/>
                    <a:p>
                      <a:endParaRPr lang="mr-IN" dirty="0">
                        <a:latin typeface="Arial" panose="020B0604020202020204" pitchFamily="34" charset="0"/>
                      </a:endParaRPr>
                    </a:p>
                  </a:txBody>
                  <a:tcPr/>
                </a:tc>
              </a:tr>
            </a:tbl>
          </a:graphicData>
        </a:graphic>
      </p:graphicFrame>
      <p:sp>
        <p:nvSpPr>
          <p:cNvPr id="3" name="Title 2"/>
          <p:cNvSpPr>
            <a:spLocks noGrp="1"/>
          </p:cNvSpPr>
          <p:nvPr>
            <p:ph type="title"/>
          </p:nvPr>
        </p:nvSpPr>
        <p:spPr>
          <a:xfrm>
            <a:off x="395536" y="152400"/>
            <a:ext cx="8424936" cy="1219200"/>
          </a:xfrm>
        </p:spPr>
        <p:txBody>
          <a:bodyPr>
            <a:normAutofit fontScale="90000"/>
          </a:bodyPr>
          <a:lstStyle/>
          <a:p>
            <a:r>
              <a:rPr lang="mr-IN" dirty="0"/>
              <a:t/>
            </a:r>
            <a:br>
              <a:rPr lang="mr-IN" dirty="0"/>
            </a:br>
            <a:r>
              <a:rPr lang="en-IN" dirty="0">
                <a:latin typeface="Aharoni" panose="02010803020104030203" pitchFamily="2" charset="-79"/>
                <a:cs typeface="Aharoni" panose="02010803020104030203" pitchFamily="2" charset="-79"/>
              </a:rPr>
              <a:t> </a:t>
            </a:r>
            <a:r>
              <a:rPr lang="en-IN" sz="4000" dirty="0">
                <a:latin typeface="Aharoni" panose="02010803020104030203" pitchFamily="2" charset="-79"/>
                <a:cs typeface="Aharoni" panose="02010803020104030203" pitchFamily="2" charset="-79"/>
              </a:rPr>
              <a:t>PERSONAL INVESTMENT </a:t>
            </a:r>
            <a:r>
              <a:rPr lang="en-IN" sz="4000" dirty="0" smtClean="0">
                <a:latin typeface="Aharoni" panose="02010803020104030203" pitchFamily="2" charset="-79"/>
                <a:cs typeface="Aharoni" panose="02010803020104030203" pitchFamily="2" charset="-79"/>
              </a:rPr>
              <a:t> ACCOUNTING </a:t>
            </a:r>
            <a:endParaRPr lang="mr-IN" sz="4000" dirty="0">
              <a:latin typeface="Aharoni" panose="02010803020104030203" pitchFamily="2" charset="-79"/>
            </a:endParaRPr>
          </a:p>
        </p:txBody>
      </p:sp>
      <p:sp>
        <p:nvSpPr>
          <p:cNvPr id="6" name="Rectangle 5"/>
          <p:cNvSpPr/>
          <p:nvPr/>
        </p:nvSpPr>
        <p:spPr>
          <a:xfrm>
            <a:off x="323528" y="1412776"/>
            <a:ext cx="8366426" cy="646331"/>
          </a:xfrm>
          <a:prstGeom prst="rect">
            <a:avLst/>
          </a:prstGeom>
        </p:spPr>
        <p:txBody>
          <a:bodyPr wrap="square">
            <a:spAutoFit/>
          </a:bodyPr>
          <a:lstStyle/>
          <a:p>
            <a:endParaRPr lang="mr-IN" dirty="0"/>
          </a:p>
          <a:p>
            <a:r>
              <a:rPr lang="en-IN" dirty="0">
                <a:latin typeface="Arial" panose="020B0604020202020204" pitchFamily="34" charset="0"/>
                <a:cs typeface="Arial" panose="020B0604020202020204" pitchFamily="34" charset="0"/>
              </a:rPr>
              <a:t> </a:t>
            </a:r>
            <a:r>
              <a:rPr lang="en-IN" dirty="0" smtClean="0">
                <a:latin typeface="Arial" panose="020B0604020202020204" pitchFamily="34" charset="0"/>
                <a:cs typeface="Arial" panose="020B0604020202020204" pitchFamily="34" charset="0"/>
              </a:rPr>
              <a:t>Dr                Investment  </a:t>
            </a:r>
            <a:r>
              <a:rPr lang="en-IN" dirty="0" smtClean="0">
                <a:latin typeface="Arial" panose="020B0604020202020204" pitchFamily="34" charset="0"/>
                <a:cs typeface="Arial" panose="020B0604020202020204" pitchFamily="34" charset="0"/>
              </a:rPr>
              <a:t>Account ( Format)                                                      </a:t>
            </a:r>
            <a:r>
              <a:rPr lang="en-IN" dirty="0" smtClean="0">
                <a:latin typeface="Arial" panose="020B0604020202020204" pitchFamily="34" charset="0"/>
                <a:cs typeface="Arial" panose="020B0604020202020204" pitchFamily="34" charset="0"/>
              </a:rPr>
              <a:t>Cr </a:t>
            </a:r>
            <a:endParaRPr lang="mr-IN" dirty="0">
              <a:latin typeface="Arial" panose="020B0604020202020204" pitchFamily="34" charset="0"/>
            </a:endParaRPr>
          </a:p>
        </p:txBody>
      </p:sp>
      <p:sp>
        <p:nvSpPr>
          <p:cNvPr id="7" name="Rectangle 6"/>
          <p:cNvSpPr/>
          <p:nvPr/>
        </p:nvSpPr>
        <p:spPr>
          <a:xfrm>
            <a:off x="525874" y="4365104"/>
            <a:ext cx="4838213" cy="646331"/>
          </a:xfrm>
          <a:prstGeom prst="rect">
            <a:avLst/>
          </a:prstGeom>
        </p:spPr>
        <p:txBody>
          <a:bodyPr wrap="square">
            <a:spAutoFit/>
          </a:bodyPr>
          <a:lstStyle/>
          <a:p>
            <a:r>
              <a:rPr lang="en-IN" dirty="0">
                <a:latin typeface="Arial" panose="020B0604020202020204" pitchFamily="34" charset="0"/>
                <a:cs typeface="Arial" panose="020B0604020202020204" pitchFamily="34" charset="0"/>
              </a:rPr>
              <a:t>Debit Side = Purchase of Investment </a:t>
            </a:r>
          </a:p>
          <a:p>
            <a:r>
              <a:rPr lang="en-IN" dirty="0">
                <a:latin typeface="Arial" panose="020B0604020202020204" pitchFamily="34" charset="0"/>
                <a:cs typeface="Arial" panose="020B0604020202020204" pitchFamily="34" charset="0"/>
              </a:rPr>
              <a:t>Credit Side= Sale of Investment </a:t>
            </a:r>
            <a:endParaRPr lang="mr-IN" dirty="0">
              <a:latin typeface="Arial" panose="020B0604020202020204" pitchFamily="34" charset="0"/>
            </a:endParaRPr>
          </a:p>
        </p:txBody>
      </p:sp>
    </p:spTree>
    <p:extLst>
      <p:ext uri="{BB962C8B-B14F-4D97-AF65-F5344CB8AC3E}">
        <p14:creationId xmlns:p14="http://schemas.microsoft.com/office/powerpoint/2010/main" val="191774104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524000"/>
            <a:ext cx="8219256" cy="4857328"/>
          </a:xfrm>
        </p:spPr>
        <p:txBody>
          <a:bodyPr>
            <a:normAutofit fontScale="85000" lnSpcReduction="10000"/>
          </a:bodyPr>
          <a:lstStyle/>
          <a:p>
            <a:pPr marL="0" indent="0">
              <a:buNone/>
            </a:pPr>
            <a:r>
              <a:rPr lang="en-IN" sz="3600" u="sng" dirty="0" smtClean="0">
                <a:latin typeface="Arial" panose="020B0604020202020204" pitchFamily="34" charset="0"/>
                <a:cs typeface="Arial" panose="020B0604020202020204" pitchFamily="34" charset="0"/>
              </a:rPr>
              <a:t>1.Face </a:t>
            </a:r>
            <a:r>
              <a:rPr lang="en-IN" sz="3600" u="sng" dirty="0">
                <a:latin typeface="Arial" panose="020B0604020202020204" pitchFamily="34" charset="0"/>
                <a:cs typeface="Arial" panose="020B0604020202020204" pitchFamily="34" charset="0"/>
              </a:rPr>
              <a:t>Value Column </a:t>
            </a:r>
          </a:p>
          <a:p>
            <a:pPr marL="0" indent="0">
              <a:buNone/>
            </a:pPr>
            <a:r>
              <a:rPr lang="en-IN" sz="3600" dirty="0">
                <a:latin typeface="Arial" panose="020B0604020202020204" pitchFamily="34" charset="0"/>
                <a:cs typeface="Arial" panose="020B0604020202020204" pitchFamily="34" charset="0"/>
              </a:rPr>
              <a:t>A. </a:t>
            </a:r>
            <a:r>
              <a:rPr lang="en-IN" sz="3600" u="sng" dirty="0" err="1">
                <a:latin typeface="Arial" panose="020B0604020202020204" pitchFamily="34" charset="0"/>
                <a:cs typeface="Arial" panose="020B0604020202020204" pitchFamily="34" charset="0"/>
              </a:rPr>
              <a:t>Dr.</a:t>
            </a:r>
            <a:r>
              <a:rPr lang="en-IN" sz="3600" u="sng" dirty="0">
                <a:latin typeface="Arial" panose="020B0604020202020204" pitchFamily="34" charset="0"/>
                <a:cs typeface="Arial" panose="020B0604020202020204" pitchFamily="34" charset="0"/>
              </a:rPr>
              <a:t> Side </a:t>
            </a:r>
            <a:r>
              <a:rPr lang="en-IN" sz="3600" dirty="0">
                <a:latin typeface="Arial" panose="020B0604020202020204" pitchFamily="34" charset="0"/>
                <a:cs typeface="Arial" panose="020B0604020202020204" pitchFamily="34" charset="0"/>
              </a:rPr>
              <a:t>= Face value of Investment </a:t>
            </a:r>
            <a:r>
              <a:rPr lang="en-IN" sz="3600" dirty="0" smtClean="0">
                <a:latin typeface="Arial" panose="020B0604020202020204" pitchFamily="34" charset="0"/>
                <a:cs typeface="Arial" panose="020B0604020202020204" pitchFamily="34" charset="0"/>
              </a:rPr>
              <a:t>  Purchased. </a:t>
            </a:r>
            <a:endParaRPr lang="en-IN" sz="3600" dirty="0">
              <a:latin typeface="Arial" panose="020B0604020202020204" pitchFamily="34" charset="0"/>
              <a:cs typeface="Arial" panose="020B0604020202020204" pitchFamily="34" charset="0"/>
            </a:endParaRPr>
          </a:p>
          <a:p>
            <a:pPr marL="0" indent="0">
              <a:buNone/>
            </a:pPr>
            <a:r>
              <a:rPr lang="en-IN" sz="3600" dirty="0">
                <a:latin typeface="Arial" panose="020B0604020202020204" pitchFamily="34" charset="0"/>
                <a:cs typeface="Arial" panose="020B0604020202020204" pitchFamily="34" charset="0"/>
              </a:rPr>
              <a:t>B. </a:t>
            </a:r>
            <a:r>
              <a:rPr lang="en-IN" sz="3600" u="sng" dirty="0">
                <a:latin typeface="Arial" panose="020B0604020202020204" pitchFamily="34" charset="0"/>
                <a:cs typeface="Arial" panose="020B0604020202020204" pitchFamily="34" charset="0"/>
              </a:rPr>
              <a:t>Cr. Side</a:t>
            </a:r>
            <a:r>
              <a:rPr lang="en-IN" sz="3600" dirty="0">
                <a:latin typeface="Arial" panose="020B0604020202020204" pitchFamily="34" charset="0"/>
                <a:cs typeface="Arial" panose="020B0604020202020204" pitchFamily="34" charset="0"/>
              </a:rPr>
              <a:t>= Face Value of Investment Sold. </a:t>
            </a:r>
            <a:endParaRPr lang="en-IN" sz="3600" dirty="0" smtClean="0">
              <a:latin typeface="Arial" panose="020B0604020202020204" pitchFamily="34" charset="0"/>
              <a:cs typeface="Arial" panose="020B0604020202020204" pitchFamily="34" charset="0"/>
            </a:endParaRPr>
          </a:p>
          <a:p>
            <a:pPr marL="0" indent="0">
              <a:buNone/>
            </a:pPr>
            <a:endParaRPr lang="en-IN" sz="3600" dirty="0">
              <a:latin typeface="Arial" panose="020B0604020202020204" pitchFamily="34" charset="0"/>
              <a:cs typeface="Arial" panose="020B0604020202020204" pitchFamily="34" charset="0"/>
            </a:endParaRPr>
          </a:p>
          <a:p>
            <a:pPr marL="0" indent="0">
              <a:buNone/>
            </a:pPr>
            <a:r>
              <a:rPr lang="en-IN" sz="3600" dirty="0">
                <a:latin typeface="Arial" panose="020B0604020202020204" pitchFamily="34" charset="0"/>
                <a:cs typeface="Arial" panose="020B0604020202020204" pitchFamily="34" charset="0"/>
              </a:rPr>
              <a:t>Note:- Number of Debenture or Bond is given then assume face value per Debenture or Bond is Rs.100 </a:t>
            </a:r>
          </a:p>
          <a:p>
            <a:pPr marL="0" indent="0">
              <a:buNone/>
            </a:pPr>
            <a:r>
              <a:rPr lang="en-IN" sz="3600" dirty="0">
                <a:latin typeface="Arial" panose="020B0604020202020204" pitchFamily="34" charset="0"/>
                <a:cs typeface="Arial" panose="020B0604020202020204" pitchFamily="34" charset="0"/>
              </a:rPr>
              <a:t>Total Face Value = Number of Debenture or Bonds x Rs. 100 per Debenture. </a:t>
            </a:r>
            <a:endParaRPr lang="en-IN" sz="3600" dirty="0" smtClean="0">
              <a:latin typeface="Arial" panose="020B0604020202020204" pitchFamily="34" charset="0"/>
              <a:cs typeface="Arial" panose="020B0604020202020204" pitchFamily="34" charset="0"/>
            </a:endParaRPr>
          </a:p>
          <a:p>
            <a:pPr marL="0" indent="0">
              <a:buNone/>
            </a:pPr>
            <a:endParaRPr lang="en-IN" sz="3600" dirty="0">
              <a:latin typeface="Arial" panose="020B0604020202020204" pitchFamily="34" charset="0"/>
              <a:cs typeface="Arial" panose="020B0604020202020204" pitchFamily="34" charset="0"/>
            </a:endParaRPr>
          </a:p>
        </p:txBody>
      </p:sp>
      <p:sp>
        <p:nvSpPr>
          <p:cNvPr id="3" name="Title 2"/>
          <p:cNvSpPr>
            <a:spLocks noGrp="1"/>
          </p:cNvSpPr>
          <p:nvPr>
            <p:ph type="title"/>
          </p:nvPr>
        </p:nvSpPr>
        <p:spPr>
          <a:xfrm>
            <a:off x="457200" y="152400"/>
            <a:ext cx="8435280" cy="972344"/>
          </a:xfrm>
        </p:spPr>
        <p:txBody>
          <a:bodyPr>
            <a:normAutofit fontScale="90000"/>
          </a:bodyPr>
          <a:lstStyle/>
          <a:p>
            <a:r>
              <a:rPr lang="mr-IN" dirty="0"/>
              <a:t/>
            </a:r>
            <a:br>
              <a:rPr lang="mr-IN" dirty="0"/>
            </a:br>
            <a:r>
              <a:rPr lang="en-IN" dirty="0">
                <a:latin typeface="Aharoni" panose="02010803020104030203" pitchFamily="2" charset="-79"/>
                <a:cs typeface="Aharoni" panose="02010803020104030203" pitchFamily="2" charset="-79"/>
              </a:rPr>
              <a:t> </a:t>
            </a:r>
            <a:r>
              <a:rPr lang="en-IN" sz="4000" dirty="0">
                <a:latin typeface="Aharoni" panose="02010803020104030203" pitchFamily="2" charset="-79"/>
                <a:cs typeface="Aharoni" panose="02010803020104030203" pitchFamily="2" charset="-79"/>
              </a:rPr>
              <a:t>PERSONAL INVESTMENT </a:t>
            </a:r>
            <a:r>
              <a:rPr lang="en-IN" sz="4000" dirty="0" smtClean="0">
                <a:latin typeface="Aharoni" panose="02010803020104030203" pitchFamily="2" charset="-79"/>
                <a:cs typeface="Aharoni" panose="02010803020104030203" pitchFamily="2" charset="-79"/>
              </a:rPr>
              <a:t> ACCOUNTING </a:t>
            </a:r>
            <a:endParaRPr lang="mr-IN" sz="4000" dirty="0">
              <a:latin typeface="Aharoni" panose="02010803020104030203" pitchFamily="2" charset="-79"/>
            </a:endParaRPr>
          </a:p>
        </p:txBody>
      </p:sp>
    </p:spTree>
    <p:extLst>
      <p:ext uri="{BB962C8B-B14F-4D97-AF65-F5344CB8AC3E}">
        <p14:creationId xmlns:p14="http://schemas.microsoft.com/office/powerpoint/2010/main" val="323786968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524000"/>
            <a:ext cx="8229600" cy="5073352"/>
          </a:xfrm>
        </p:spPr>
        <p:txBody>
          <a:bodyPr>
            <a:normAutofit fontScale="62500" lnSpcReduction="20000"/>
          </a:bodyPr>
          <a:lstStyle/>
          <a:p>
            <a:pPr marL="0" indent="0">
              <a:buNone/>
            </a:pPr>
            <a:r>
              <a:rPr lang="en-IN" sz="3600" u="sng" dirty="0" smtClean="0">
                <a:latin typeface="Arial" panose="020B0604020202020204" pitchFamily="34" charset="0"/>
                <a:cs typeface="Arial" panose="020B0604020202020204" pitchFamily="34" charset="0"/>
              </a:rPr>
              <a:t>2.Interest </a:t>
            </a:r>
            <a:r>
              <a:rPr lang="en-IN" sz="3600" u="sng" dirty="0">
                <a:latin typeface="Arial" panose="020B0604020202020204" pitchFamily="34" charset="0"/>
                <a:cs typeface="Arial" panose="020B0604020202020204" pitchFamily="34" charset="0"/>
              </a:rPr>
              <a:t>Column </a:t>
            </a:r>
            <a:endParaRPr lang="en-IN" sz="3600" u="sng" dirty="0" smtClean="0">
              <a:latin typeface="Arial" panose="020B0604020202020204" pitchFamily="34" charset="0"/>
              <a:cs typeface="Arial" panose="020B0604020202020204" pitchFamily="34" charset="0"/>
            </a:endParaRPr>
          </a:p>
          <a:p>
            <a:pPr marL="0" indent="0" algn="just">
              <a:buNone/>
            </a:pPr>
            <a:r>
              <a:rPr lang="en-IN" sz="3600" dirty="0" smtClean="0">
                <a:latin typeface="Arial" panose="020B0604020202020204" pitchFamily="34" charset="0"/>
                <a:cs typeface="Arial" panose="020B0604020202020204" pitchFamily="34" charset="0"/>
              </a:rPr>
              <a:t>2.01. Interest is calculated on face value or nominal value </a:t>
            </a:r>
          </a:p>
          <a:p>
            <a:pPr marL="0" indent="0" algn="just">
              <a:buNone/>
            </a:pPr>
            <a:r>
              <a:rPr lang="en-IN" sz="3600" dirty="0" smtClean="0">
                <a:latin typeface="Arial" panose="020B0604020202020204" pitchFamily="34" charset="0"/>
                <a:cs typeface="Arial" panose="020B0604020202020204" pitchFamily="34" charset="0"/>
              </a:rPr>
              <a:t>2.02. Due Date :- Interest is always payable at the fixed rate and on the fixed date which is known as due date. Interest will be received from the last Due Date to Current Due Date to the person holding Investment irresponsible of period of holding. </a:t>
            </a:r>
          </a:p>
          <a:p>
            <a:pPr marL="0" indent="0" algn="just">
              <a:buNone/>
            </a:pPr>
            <a:r>
              <a:rPr lang="en-IN" sz="3700" dirty="0">
                <a:latin typeface="Arial" panose="020B0604020202020204" pitchFamily="34" charset="0"/>
                <a:cs typeface="Arial" panose="020B0604020202020204" pitchFamily="34" charset="0"/>
              </a:rPr>
              <a:t>2.03. As per the practise in market, Government or Company pay the amount of Interest to a person who hold the Investment and whose name is appeared in a registered maintained by the company on Due Date. </a:t>
            </a:r>
          </a:p>
          <a:p>
            <a:pPr marL="0" indent="0" algn="just">
              <a:buNone/>
            </a:pPr>
            <a:r>
              <a:rPr lang="en-IN" sz="3700" dirty="0">
                <a:latin typeface="Arial" panose="020B0604020202020204" pitchFamily="34" charset="0"/>
                <a:cs typeface="Arial" panose="020B0604020202020204" pitchFamily="34" charset="0"/>
              </a:rPr>
              <a:t>2.04. A person who Purchase Investment between two Due Date then Purchaser have to Pay Cost of Investment Plus Accrued Interest (Interest From Last Due Date to Date of Purchase of Investment) </a:t>
            </a:r>
          </a:p>
          <a:p>
            <a:pPr marL="0" indent="0" algn="just">
              <a:buNone/>
            </a:pPr>
            <a:r>
              <a:rPr lang="en-IN" sz="3700" b="1" dirty="0">
                <a:latin typeface="Arial" panose="020B0604020202020204" pitchFamily="34" charset="0"/>
                <a:cs typeface="Arial" panose="020B0604020202020204" pitchFamily="34" charset="0"/>
              </a:rPr>
              <a:t>Accrued interest on investment. </a:t>
            </a:r>
          </a:p>
          <a:p>
            <a:pPr algn="just"/>
            <a:r>
              <a:rPr lang="en-IN" sz="3700" dirty="0">
                <a:latin typeface="Arial" panose="020B0604020202020204" pitchFamily="34" charset="0"/>
                <a:cs typeface="Arial" panose="020B0604020202020204" pitchFamily="34" charset="0"/>
              </a:rPr>
              <a:t>Period = Last Due Date to Date of Purchase </a:t>
            </a:r>
            <a:endParaRPr lang="mr-IN" sz="3700" dirty="0">
              <a:latin typeface="Arial" panose="020B0604020202020204" pitchFamily="34" charset="0"/>
              <a:cs typeface="Arial" panose="020B0604020202020204" pitchFamily="34" charset="0"/>
            </a:endParaRPr>
          </a:p>
        </p:txBody>
      </p:sp>
      <p:sp>
        <p:nvSpPr>
          <p:cNvPr id="3" name="Title 2"/>
          <p:cNvSpPr>
            <a:spLocks noGrp="1"/>
          </p:cNvSpPr>
          <p:nvPr>
            <p:ph type="title"/>
          </p:nvPr>
        </p:nvSpPr>
        <p:spPr>
          <a:xfrm>
            <a:off x="457200" y="152400"/>
            <a:ext cx="8507288" cy="972344"/>
          </a:xfrm>
        </p:spPr>
        <p:txBody>
          <a:bodyPr>
            <a:normAutofit fontScale="90000"/>
          </a:bodyPr>
          <a:lstStyle/>
          <a:p>
            <a:r>
              <a:rPr lang="mr-IN" dirty="0"/>
              <a:t/>
            </a:r>
            <a:br>
              <a:rPr lang="mr-IN" dirty="0"/>
            </a:br>
            <a:r>
              <a:rPr lang="en-IN" dirty="0">
                <a:latin typeface="Aharoni" panose="02010803020104030203" pitchFamily="2" charset="-79"/>
                <a:cs typeface="Aharoni" panose="02010803020104030203" pitchFamily="2" charset="-79"/>
              </a:rPr>
              <a:t> </a:t>
            </a:r>
            <a:r>
              <a:rPr lang="en-IN" sz="4000" dirty="0">
                <a:latin typeface="Aharoni" panose="02010803020104030203" pitchFamily="2" charset="-79"/>
                <a:cs typeface="Aharoni" panose="02010803020104030203" pitchFamily="2" charset="-79"/>
              </a:rPr>
              <a:t>PERSONAL INVESTMENT </a:t>
            </a:r>
            <a:r>
              <a:rPr lang="en-IN" sz="4000" dirty="0" smtClean="0">
                <a:latin typeface="Aharoni" panose="02010803020104030203" pitchFamily="2" charset="-79"/>
                <a:cs typeface="Aharoni" panose="02010803020104030203" pitchFamily="2" charset="-79"/>
              </a:rPr>
              <a:t> ACCOUNTING </a:t>
            </a:r>
            <a:endParaRPr lang="mr-IN" sz="4000" dirty="0">
              <a:latin typeface="Aharoni" panose="02010803020104030203" pitchFamily="2" charset="-79"/>
            </a:endParaRPr>
          </a:p>
        </p:txBody>
      </p:sp>
    </p:spTree>
    <p:extLst>
      <p:ext uri="{BB962C8B-B14F-4D97-AF65-F5344CB8AC3E}">
        <p14:creationId xmlns:p14="http://schemas.microsoft.com/office/powerpoint/2010/main" val="305239844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524000"/>
            <a:ext cx="8363272" cy="5073352"/>
          </a:xfrm>
        </p:spPr>
        <p:txBody>
          <a:bodyPr>
            <a:normAutofit lnSpcReduction="10000"/>
          </a:bodyPr>
          <a:lstStyle/>
          <a:p>
            <a:pPr marL="0" lvl="0" indent="0">
              <a:buNone/>
            </a:pPr>
            <a:r>
              <a:rPr lang="en-IN" sz="2800" b="1" u="sng" dirty="0" smtClean="0">
                <a:latin typeface="Arial" panose="020B0604020202020204" pitchFamily="34" charset="0"/>
                <a:cs typeface="Arial" panose="020B0604020202020204" pitchFamily="34" charset="0"/>
              </a:rPr>
              <a:t>3. </a:t>
            </a:r>
            <a:r>
              <a:rPr lang="en-US" sz="2800" b="1" u="sng" dirty="0" smtClean="0">
                <a:latin typeface="Arial" panose="020B0604020202020204" pitchFamily="34" charset="0"/>
                <a:cs typeface="Arial" panose="020B0604020202020204" pitchFamily="34" charset="0"/>
              </a:rPr>
              <a:t>Cum </a:t>
            </a:r>
            <a:r>
              <a:rPr lang="en-US" sz="2800" b="1" u="sng" dirty="0">
                <a:latin typeface="Arial" panose="020B0604020202020204" pitchFamily="34" charset="0"/>
                <a:cs typeface="Arial" panose="020B0604020202020204" pitchFamily="34" charset="0"/>
              </a:rPr>
              <a:t>Interest Purchase or Sale</a:t>
            </a:r>
          </a:p>
          <a:p>
            <a:pPr marL="0" indent="0">
              <a:buNone/>
            </a:pPr>
            <a:r>
              <a:rPr lang="en-US" sz="2800" dirty="0">
                <a:latin typeface="Arial" panose="020B0604020202020204" pitchFamily="34" charset="0"/>
                <a:cs typeface="Arial" panose="020B0604020202020204" pitchFamily="34" charset="0"/>
              </a:rPr>
              <a:t>When purchase price or sale price include cost of Investment plus Accrued interest it is known as Cum Interest Price</a:t>
            </a:r>
            <a:r>
              <a:rPr lang="en-US" sz="2800" dirty="0" smtClean="0">
                <a:latin typeface="Arial" panose="020B0604020202020204" pitchFamily="34" charset="0"/>
                <a:cs typeface="Arial" panose="020B0604020202020204" pitchFamily="34" charset="0"/>
              </a:rPr>
              <a:t>.</a:t>
            </a:r>
          </a:p>
          <a:p>
            <a:pPr marL="0" indent="0">
              <a:buNone/>
            </a:pPr>
            <a:endParaRPr lang="en-US" sz="2800" dirty="0">
              <a:latin typeface="Arial" panose="020B0604020202020204" pitchFamily="34" charset="0"/>
              <a:cs typeface="Arial" panose="020B0604020202020204" pitchFamily="34" charset="0"/>
            </a:endParaRPr>
          </a:p>
          <a:p>
            <a:pPr marL="0" indent="0">
              <a:buNone/>
            </a:pPr>
            <a:r>
              <a:rPr lang="en-US" sz="2800" b="1" u="sng" dirty="0">
                <a:latin typeface="Arial" panose="020B0604020202020204" pitchFamily="34" charset="0"/>
                <a:cs typeface="Arial" panose="020B0604020202020204" pitchFamily="34" charset="0"/>
              </a:rPr>
              <a:t>Calculation of cost of </a:t>
            </a:r>
            <a:r>
              <a:rPr lang="en-US" sz="2800" b="1" u="sng" dirty="0" smtClean="0">
                <a:latin typeface="Arial" panose="020B0604020202020204" pitchFamily="34" charset="0"/>
                <a:cs typeface="Arial" panose="020B0604020202020204" pitchFamily="34" charset="0"/>
              </a:rPr>
              <a:t>Investment</a:t>
            </a:r>
            <a:endParaRPr lang="en-US" sz="2800" b="1" u="sng" dirty="0">
              <a:latin typeface="Arial" panose="020B0604020202020204" pitchFamily="34" charset="0"/>
              <a:cs typeface="Arial" panose="020B0604020202020204" pitchFamily="34" charset="0"/>
            </a:endParaRPr>
          </a:p>
          <a:p>
            <a:pPr marL="0" indent="0">
              <a:buNone/>
            </a:pPr>
            <a:r>
              <a:rPr lang="en-US" sz="1900" b="1" dirty="0">
                <a:latin typeface="Arial" panose="020B0604020202020204" pitchFamily="34" charset="0"/>
                <a:cs typeface="Arial" panose="020B0604020202020204" pitchFamily="34" charset="0"/>
              </a:rPr>
              <a:t>Cum Interest Purchase Price (Sales price )	XXX</a:t>
            </a:r>
            <a:endParaRPr lang="en-US" sz="1900" dirty="0">
              <a:latin typeface="Arial" panose="020B0604020202020204" pitchFamily="34" charset="0"/>
              <a:cs typeface="Arial" panose="020B0604020202020204" pitchFamily="34" charset="0"/>
            </a:endParaRPr>
          </a:p>
          <a:p>
            <a:pPr marL="0" indent="0">
              <a:buNone/>
            </a:pPr>
            <a:r>
              <a:rPr lang="en-US" sz="1900" dirty="0">
                <a:latin typeface="Arial" panose="020B0604020202020204" pitchFamily="34" charset="0"/>
                <a:cs typeface="Arial" panose="020B0604020202020204" pitchFamily="34" charset="0"/>
              </a:rPr>
              <a:t>Less :- Accrued </a:t>
            </a:r>
            <a:r>
              <a:rPr lang="en-US" sz="1900" dirty="0" smtClean="0">
                <a:latin typeface="Arial" panose="020B0604020202020204" pitchFamily="34" charset="0"/>
                <a:cs typeface="Arial" panose="020B0604020202020204" pitchFamily="34" charset="0"/>
              </a:rPr>
              <a:t>Interest (O/S Interest)</a:t>
            </a:r>
            <a:endParaRPr lang="en-US" sz="1900" dirty="0">
              <a:latin typeface="Arial" panose="020B0604020202020204" pitchFamily="34" charset="0"/>
              <a:cs typeface="Arial" panose="020B0604020202020204" pitchFamily="34" charset="0"/>
            </a:endParaRPr>
          </a:p>
          <a:p>
            <a:pPr marL="0" indent="0">
              <a:buNone/>
            </a:pPr>
            <a:r>
              <a:rPr lang="en-US" sz="1900" dirty="0">
                <a:latin typeface="Arial" panose="020B0604020202020204" pitchFamily="34" charset="0"/>
                <a:cs typeface="Arial" panose="020B0604020202020204" pitchFamily="34" charset="0"/>
              </a:rPr>
              <a:t>Face Value  x   </a:t>
            </a:r>
            <a:r>
              <a:rPr lang="en-US" sz="1900" u="sng" dirty="0">
                <a:latin typeface="Arial" panose="020B0604020202020204" pitchFamily="34" charset="0"/>
                <a:cs typeface="Arial" panose="020B0604020202020204" pitchFamily="34" charset="0"/>
              </a:rPr>
              <a:t>%</a:t>
            </a:r>
            <a:r>
              <a:rPr lang="en-US" sz="1900" dirty="0">
                <a:latin typeface="Arial" panose="020B0604020202020204" pitchFamily="34" charset="0"/>
                <a:cs typeface="Arial" panose="020B0604020202020204" pitchFamily="34" charset="0"/>
              </a:rPr>
              <a:t>    x </a:t>
            </a:r>
            <a:r>
              <a:rPr lang="en-US" sz="1900" u="sng" dirty="0">
                <a:latin typeface="Arial" panose="020B0604020202020204" pitchFamily="34" charset="0"/>
                <a:cs typeface="Arial" panose="020B0604020202020204" pitchFamily="34" charset="0"/>
              </a:rPr>
              <a:t>Last due date to DOP/ DOS</a:t>
            </a:r>
            <a:r>
              <a:rPr lang="en-US" sz="1900" dirty="0">
                <a:latin typeface="Arial" panose="020B0604020202020204" pitchFamily="34" charset="0"/>
                <a:cs typeface="Arial" panose="020B0604020202020204" pitchFamily="34" charset="0"/>
              </a:rPr>
              <a:t>	</a:t>
            </a:r>
            <a:r>
              <a:rPr lang="en-US" sz="1900" u="sng" dirty="0" smtClean="0">
                <a:latin typeface="Arial" panose="020B0604020202020204" pitchFamily="34" charset="0"/>
                <a:cs typeface="Arial" panose="020B0604020202020204" pitchFamily="34" charset="0"/>
              </a:rPr>
              <a:t>XXX</a:t>
            </a:r>
            <a:r>
              <a:rPr lang="en-US" sz="1900" dirty="0" smtClean="0">
                <a:latin typeface="Arial" panose="020B0604020202020204" pitchFamily="34" charset="0"/>
                <a:cs typeface="Arial" panose="020B0604020202020204" pitchFamily="34" charset="0"/>
              </a:rPr>
              <a:t>     Interest </a:t>
            </a:r>
            <a:r>
              <a:rPr lang="en-US" sz="1900" dirty="0">
                <a:latin typeface="Arial" panose="020B0604020202020204" pitchFamily="34" charset="0"/>
                <a:cs typeface="Arial" panose="020B0604020202020204" pitchFamily="34" charset="0"/>
              </a:rPr>
              <a:t>Column</a:t>
            </a:r>
          </a:p>
          <a:p>
            <a:pPr marL="0" indent="0">
              <a:buNone/>
            </a:pPr>
            <a:r>
              <a:rPr lang="en-US" sz="1900" dirty="0" smtClean="0">
                <a:latin typeface="Arial" panose="020B0604020202020204" pitchFamily="34" charset="0"/>
                <a:cs typeface="Arial" panose="020B0604020202020204" pitchFamily="34" charset="0"/>
              </a:rPr>
              <a:t>                       100</a:t>
            </a:r>
            <a:r>
              <a:rPr lang="en-US" sz="1900" dirty="0">
                <a:latin typeface="Arial" panose="020B0604020202020204" pitchFamily="34" charset="0"/>
                <a:cs typeface="Arial" panose="020B0604020202020204" pitchFamily="34" charset="0"/>
              </a:rPr>
              <a:t>	</a:t>
            </a:r>
            <a:r>
              <a:rPr lang="en-US" sz="1900" dirty="0" smtClean="0">
                <a:latin typeface="Arial" panose="020B0604020202020204" pitchFamily="34" charset="0"/>
                <a:cs typeface="Arial" panose="020B0604020202020204" pitchFamily="34" charset="0"/>
              </a:rPr>
              <a:t>            12M</a:t>
            </a:r>
            <a:endParaRPr lang="en-US" sz="1900" dirty="0">
              <a:latin typeface="Arial" panose="020B0604020202020204" pitchFamily="34" charset="0"/>
              <a:cs typeface="Arial" panose="020B0604020202020204" pitchFamily="34" charset="0"/>
            </a:endParaRPr>
          </a:p>
          <a:p>
            <a:pPr marL="0" indent="0">
              <a:buNone/>
            </a:pPr>
            <a:endParaRPr lang="en-US" sz="1900" dirty="0">
              <a:latin typeface="Arial" panose="020B0604020202020204" pitchFamily="34" charset="0"/>
              <a:cs typeface="Arial" panose="020B0604020202020204" pitchFamily="34" charset="0"/>
            </a:endParaRPr>
          </a:p>
          <a:p>
            <a:pPr marL="0" indent="0">
              <a:buNone/>
            </a:pPr>
            <a:r>
              <a:rPr lang="en-US" sz="1900" dirty="0">
                <a:latin typeface="Arial" panose="020B0604020202020204" pitchFamily="34" charset="0"/>
                <a:cs typeface="Arial" panose="020B0604020202020204" pitchFamily="34" charset="0"/>
              </a:rPr>
              <a:t>Cost of Investment	</a:t>
            </a:r>
            <a:r>
              <a:rPr lang="en-US" sz="1900" dirty="0" smtClean="0">
                <a:latin typeface="Arial" panose="020B0604020202020204" pitchFamily="34" charset="0"/>
                <a:cs typeface="Arial" panose="020B0604020202020204" pitchFamily="34" charset="0"/>
              </a:rPr>
              <a:t>                                          </a:t>
            </a:r>
            <a:r>
              <a:rPr lang="en-US" sz="1900" u="sng" dirty="0" smtClean="0">
                <a:latin typeface="Arial" panose="020B0604020202020204" pitchFamily="34" charset="0"/>
                <a:cs typeface="Arial" panose="020B0604020202020204" pitchFamily="34" charset="0"/>
              </a:rPr>
              <a:t>XXX</a:t>
            </a:r>
            <a:r>
              <a:rPr lang="en-US" sz="1900" dirty="0" smtClean="0">
                <a:latin typeface="Arial" panose="020B0604020202020204" pitchFamily="34" charset="0"/>
                <a:cs typeface="Arial" panose="020B0604020202020204" pitchFamily="34" charset="0"/>
              </a:rPr>
              <a:t>    Cost </a:t>
            </a:r>
            <a:r>
              <a:rPr lang="en-US" sz="1900" dirty="0">
                <a:latin typeface="Arial" panose="020B0604020202020204" pitchFamily="34" charset="0"/>
                <a:cs typeface="Arial" panose="020B0604020202020204" pitchFamily="34" charset="0"/>
              </a:rPr>
              <a:t>Column </a:t>
            </a:r>
          </a:p>
        </p:txBody>
      </p:sp>
      <p:sp>
        <p:nvSpPr>
          <p:cNvPr id="3" name="Title 2"/>
          <p:cNvSpPr>
            <a:spLocks noGrp="1"/>
          </p:cNvSpPr>
          <p:nvPr>
            <p:ph type="title"/>
          </p:nvPr>
        </p:nvSpPr>
        <p:spPr>
          <a:xfrm>
            <a:off x="395536" y="152400"/>
            <a:ext cx="8424936" cy="972344"/>
          </a:xfrm>
        </p:spPr>
        <p:txBody>
          <a:bodyPr>
            <a:normAutofit fontScale="90000"/>
          </a:bodyPr>
          <a:lstStyle/>
          <a:p>
            <a:r>
              <a:rPr lang="mr-IN" dirty="0"/>
              <a:t/>
            </a:r>
            <a:br>
              <a:rPr lang="mr-IN" dirty="0"/>
            </a:br>
            <a:r>
              <a:rPr lang="en-IN" dirty="0">
                <a:latin typeface="Aharoni" panose="02010803020104030203" pitchFamily="2" charset="-79"/>
                <a:cs typeface="Aharoni" panose="02010803020104030203" pitchFamily="2" charset="-79"/>
              </a:rPr>
              <a:t> </a:t>
            </a:r>
            <a:r>
              <a:rPr lang="en-IN" sz="4000" dirty="0">
                <a:latin typeface="Aharoni" panose="02010803020104030203" pitchFamily="2" charset="-79"/>
                <a:cs typeface="Aharoni" panose="02010803020104030203" pitchFamily="2" charset="-79"/>
              </a:rPr>
              <a:t>PERSONAL INVESTMENT </a:t>
            </a:r>
            <a:r>
              <a:rPr lang="en-IN" sz="4000" dirty="0" smtClean="0">
                <a:latin typeface="Aharoni" panose="02010803020104030203" pitchFamily="2" charset="-79"/>
                <a:cs typeface="Aharoni" panose="02010803020104030203" pitchFamily="2" charset="-79"/>
              </a:rPr>
              <a:t> ACCOUNTING </a:t>
            </a:r>
            <a:endParaRPr lang="mr-IN" sz="4000" dirty="0">
              <a:latin typeface="Aharoni" panose="02010803020104030203" pitchFamily="2" charset="-79"/>
            </a:endParaRPr>
          </a:p>
        </p:txBody>
      </p:sp>
    </p:spTree>
    <p:extLst>
      <p:ext uri="{BB962C8B-B14F-4D97-AF65-F5344CB8AC3E}">
        <p14:creationId xmlns:p14="http://schemas.microsoft.com/office/powerpoint/2010/main" val="225780079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524000"/>
            <a:ext cx="8229600" cy="5073352"/>
          </a:xfrm>
        </p:spPr>
        <p:txBody>
          <a:bodyPr>
            <a:normAutofit/>
          </a:bodyPr>
          <a:lstStyle/>
          <a:p>
            <a:pPr marL="0" lvl="0" indent="0">
              <a:buNone/>
            </a:pPr>
            <a:r>
              <a:rPr lang="en-IN" sz="2800" b="1" u="sng" dirty="0">
                <a:latin typeface="Arial" panose="020B0604020202020204" pitchFamily="34" charset="0"/>
                <a:cs typeface="Arial" panose="020B0604020202020204" pitchFamily="34" charset="0"/>
              </a:rPr>
              <a:t>4</a:t>
            </a:r>
            <a:r>
              <a:rPr lang="en-IN" sz="2800" b="1" u="sng" dirty="0" smtClean="0">
                <a:latin typeface="Arial" panose="020B0604020202020204" pitchFamily="34" charset="0"/>
                <a:cs typeface="Arial" panose="020B0604020202020204" pitchFamily="34" charset="0"/>
              </a:rPr>
              <a:t>. </a:t>
            </a:r>
            <a:r>
              <a:rPr lang="en-US" sz="2800" b="1" u="sng" dirty="0">
                <a:latin typeface="Arial" panose="020B0604020202020204" pitchFamily="34" charset="0"/>
                <a:cs typeface="Arial" panose="020B0604020202020204" pitchFamily="34" charset="0"/>
              </a:rPr>
              <a:t>Ex- </a:t>
            </a:r>
            <a:r>
              <a:rPr lang="en-US" sz="2800" b="1" u="sng" dirty="0" smtClean="0">
                <a:latin typeface="Arial" panose="020B0604020202020204" pitchFamily="34" charset="0"/>
                <a:cs typeface="Arial" panose="020B0604020202020204" pitchFamily="34" charset="0"/>
              </a:rPr>
              <a:t>Interest</a:t>
            </a:r>
            <a:endParaRPr lang="en-US" sz="2800" b="1" u="sng" dirty="0">
              <a:latin typeface="Arial" panose="020B0604020202020204" pitchFamily="34" charset="0"/>
              <a:cs typeface="Arial" panose="020B0604020202020204" pitchFamily="34" charset="0"/>
            </a:endParaRPr>
          </a:p>
          <a:p>
            <a:pPr marL="0" indent="0">
              <a:buNone/>
            </a:pPr>
            <a:r>
              <a:rPr lang="en-US" sz="2800" dirty="0">
                <a:latin typeface="Arial" panose="020B0604020202020204" pitchFamily="34" charset="0"/>
                <a:cs typeface="Arial" panose="020B0604020202020204" pitchFamily="34" charset="0"/>
              </a:rPr>
              <a:t>When purchase price include only cost </a:t>
            </a:r>
            <a:r>
              <a:rPr lang="en-US" sz="2800" dirty="0" smtClean="0">
                <a:latin typeface="Arial" panose="020B0604020202020204" pitchFamily="34" charset="0"/>
                <a:cs typeface="Arial" panose="020B0604020202020204" pitchFamily="34" charset="0"/>
              </a:rPr>
              <a:t>of investment </a:t>
            </a:r>
            <a:r>
              <a:rPr lang="en-US" sz="2800" dirty="0">
                <a:latin typeface="Arial" panose="020B0604020202020204" pitchFamily="34" charset="0"/>
                <a:cs typeface="Arial" panose="020B0604020202020204" pitchFamily="34" charset="0"/>
              </a:rPr>
              <a:t>is known as Ex- Interest price</a:t>
            </a:r>
            <a:r>
              <a:rPr lang="en-US" sz="2800" dirty="0" smtClean="0">
                <a:latin typeface="Arial" panose="020B0604020202020204" pitchFamily="34" charset="0"/>
                <a:cs typeface="Arial" panose="020B0604020202020204" pitchFamily="34" charset="0"/>
              </a:rPr>
              <a:t>.</a:t>
            </a:r>
          </a:p>
          <a:p>
            <a:pPr marL="0" indent="0">
              <a:buNone/>
            </a:pPr>
            <a:endParaRPr lang="en-US" sz="2800" dirty="0">
              <a:latin typeface="Arial" panose="020B0604020202020204" pitchFamily="34" charset="0"/>
              <a:cs typeface="Arial" panose="020B0604020202020204" pitchFamily="34" charset="0"/>
            </a:endParaRPr>
          </a:p>
          <a:p>
            <a:pPr marL="0" indent="0">
              <a:buNone/>
            </a:pPr>
            <a:r>
              <a:rPr lang="en-US" sz="2800" b="1" u="sng" dirty="0">
                <a:latin typeface="Arial" panose="020B0604020202020204" pitchFamily="34" charset="0"/>
                <a:cs typeface="Arial" panose="020B0604020202020204" pitchFamily="34" charset="0"/>
              </a:rPr>
              <a:t>Calculation of cost of I</a:t>
            </a:r>
            <a:r>
              <a:rPr lang="en-US" sz="2800" b="1" u="sng" dirty="0" smtClean="0">
                <a:latin typeface="Arial" panose="020B0604020202020204" pitchFamily="34" charset="0"/>
                <a:cs typeface="Arial" panose="020B0604020202020204" pitchFamily="34" charset="0"/>
              </a:rPr>
              <a:t>nvestment</a:t>
            </a:r>
          </a:p>
          <a:p>
            <a:pPr marL="0" indent="0">
              <a:buNone/>
            </a:pPr>
            <a:r>
              <a:rPr lang="en-US" sz="1800" dirty="0">
                <a:latin typeface="Arial" panose="020B0604020202020204" pitchFamily="34" charset="0"/>
                <a:cs typeface="Arial" panose="020B0604020202020204" pitchFamily="34" charset="0"/>
              </a:rPr>
              <a:t>a</a:t>
            </a:r>
            <a:r>
              <a:rPr lang="en-US" sz="1800" dirty="0" smtClean="0">
                <a:latin typeface="Arial" panose="020B0604020202020204" pitchFamily="34" charset="0"/>
                <a:cs typeface="Arial" panose="020B0604020202020204" pitchFamily="34" charset="0"/>
              </a:rPr>
              <a:t>. Ex- </a:t>
            </a:r>
            <a:r>
              <a:rPr lang="en-US" sz="1800" dirty="0">
                <a:latin typeface="Arial" panose="020B0604020202020204" pitchFamily="34" charset="0"/>
                <a:cs typeface="Arial" panose="020B0604020202020204" pitchFamily="34" charset="0"/>
              </a:rPr>
              <a:t>Interest Purchase Price / Sales price (given</a:t>
            </a:r>
            <a:r>
              <a:rPr lang="en-US" sz="1800" dirty="0" smtClean="0">
                <a:latin typeface="Arial" panose="020B0604020202020204" pitchFamily="34" charset="0"/>
                <a:cs typeface="Arial" panose="020B0604020202020204" pitchFamily="34" charset="0"/>
              </a:rPr>
              <a:t>)      </a:t>
            </a:r>
            <a:r>
              <a:rPr lang="en-US" sz="1800" u="sng" dirty="0" smtClean="0">
                <a:latin typeface="Arial" panose="020B0604020202020204" pitchFamily="34" charset="0"/>
                <a:cs typeface="Arial" panose="020B0604020202020204" pitchFamily="34" charset="0"/>
              </a:rPr>
              <a:t>XXX</a:t>
            </a:r>
            <a:r>
              <a:rPr lang="en-US" sz="1800" dirty="0" smtClean="0">
                <a:latin typeface="Arial" panose="020B0604020202020204" pitchFamily="34" charset="0"/>
                <a:cs typeface="Arial" panose="020B0604020202020204" pitchFamily="34" charset="0"/>
              </a:rPr>
              <a:t>      Cost </a:t>
            </a:r>
            <a:r>
              <a:rPr lang="en-US" sz="1800" dirty="0">
                <a:latin typeface="Arial" panose="020B0604020202020204" pitchFamily="34" charset="0"/>
                <a:cs typeface="Arial" panose="020B0604020202020204" pitchFamily="34" charset="0"/>
              </a:rPr>
              <a:t>Column</a:t>
            </a:r>
            <a:endParaRPr lang="en-US" sz="1800" b="1" dirty="0">
              <a:latin typeface="Arial" panose="020B0604020202020204" pitchFamily="34" charset="0"/>
              <a:cs typeface="Arial" panose="020B0604020202020204" pitchFamily="34" charset="0"/>
            </a:endParaRPr>
          </a:p>
          <a:p>
            <a:pPr marL="0" indent="0">
              <a:buNone/>
            </a:pPr>
            <a:r>
              <a:rPr lang="en-US" sz="1800" b="1" dirty="0">
                <a:latin typeface="Arial" panose="020B0604020202020204" pitchFamily="34" charset="0"/>
                <a:cs typeface="Arial" panose="020B0604020202020204" pitchFamily="34" charset="0"/>
              </a:rPr>
              <a:t>b</a:t>
            </a:r>
            <a:r>
              <a:rPr lang="en-US" sz="1800" b="1" dirty="0" smtClean="0">
                <a:latin typeface="Arial" panose="020B0604020202020204" pitchFamily="34" charset="0"/>
                <a:cs typeface="Arial" panose="020B0604020202020204" pitchFamily="34" charset="0"/>
              </a:rPr>
              <a:t>. </a:t>
            </a:r>
            <a:r>
              <a:rPr lang="en-US" sz="1800" b="1" dirty="0" smtClean="0">
                <a:latin typeface="Arial" panose="020B0604020202020204" pitchFamily="34" charset="0"/>
                <a:cs typeface="Arial" panose="020B0604020202020204" pitchFamily="34" charset="0"/>
              </a:rPr>
              <a:t>Accrued </a:t>
            </a:r>
            <a:r>
              <a:rPr lang="en-US" sz="1800" b="1" dirty="0">
                <a:latin typeface="Arial" panose="020B0604020202020204" pitchFamily="34" charset="0"/>
                <a:cs typeface="Arial" panose="020B0604020202020204" pitchFamily="34" charset="0"/>
              </a:rPr>
              <a:t>Interest </a:t>
            </a:r>
            <a:r>
              <a:rPr lang="en-US" sz="1800" b="1" dirty="0" smtClean="0">
                <a:latin typeface="Arial" panose="020B0604020202020204" pitchFamily="34" charset="0"/>
                <a:cs typeface="Arial" panose="020B0604020202020204" pitchFamily="34" charset="0"/>
              </a:rPr>
              <a:t>(O/S Interest)</a:t>
            </a:r>
          </a:p>
          <a:p>
            <a:pPr marL="0" indent="0">
              <a:buNone/>
            </a:pPr>
            <a:r>
              <a:rPr lang="en-US" sz="1900" dirty="0" smtClean="0">
                <a:latin typeface="Arial" panose="020B0604020202020204" pitchFamily="34" charset="0"/>
                <a:cs typeface="Arial" panose="020B0604020202020204" pitchFamily="34" charset="0"/>
              </a:rPr>
              <a:t>Face </a:t>
            </a:r>
            <a:r>
              <a:rPr lang="en-US" sz="1900" dirty="0">
                <a:latin typeface="Arial" panose="020B0604020202020204" pitchFamily="34" charset="0"/>
                <a:cs typeface="Arial" panose="020B0604020202020204" pitchFamily="34" charset="0"/>
              </a:rPr>
              <a:t>Value  x   </a:t>
            </a:r>
            <a:r>
              <a:rPr lang="en-US" sz="1900" u="sng" dirty="0">
                <a:latin typeface="Arial" panose="020B0604020202020204" pitchFamily="34" charset="0"/>
                <a:cs typeface="Arial" panose="020B0604020202020204" pitchFamily="34" charset="0"/>
              </a:rPr>
              <a:t>%</a:t>
            </a:r>
            <a:r>
              <a:rPr lang="en-US" sz="1900" dirty="0">
                <a:latin typeface="Arial" panose="020B0604020202020204" pitchFamily="34" charset="0"/>
                <a:cs typeface="Arial" panose="020B0604020202020204" pitchFamily="34" charset="0"/>
              </a:rPr>
              <a:t>    x </a:t>
            </a:r>
            <a:r>
              <a:rPr lang="en-US" sz="1900" u="sng" dirty="0">
                <a:latin typeface="Arial" panose="020B0604020202020204" pitchFamily="34" charset="0"/>
                <a:cs typeface="Arial" panose="020B0604020202020204" pitchFamily="34" charset="0"/>
              </a:rPr>
              <a:t>Last due date to DOP/ DOS</a:t>
            </a:r>
            <a:r>
              <a:rPr lang="en-US" sz="1900" dirty="0">
                <a:latin typeface="Arial" panose="020B0604020202020204" pitchFamily="34" charset="0"/>
                <a:cs typeface="Arial" panose="020B0604020202020204" pitchFamily="34" charset="0"/>
              </a:rPr>
              <a:t>	</a:t>
            </a:r>
            <a:r>
              <a:rPr lang="en-US" sz="1900" u="sng" dirty="0" smtClean="0">
                <a:latin typeface="Arial" panose="020B0604020202020204" pitchFamily="34" charset="0"/>
                <a:cs typeface="Arial" panose="020B0604020202020204" pitchFamily="34" charset="0"/>
              </a:rPr>
              <a:t>XXX</a:t>
            </a:r>
            <a:r>
              <a:rPr lang="en-US" sz="1900" dirty="0" smtClean="0">
                <a:latin typeface="Arial" panose="020B0604020202020204" pitchFamily="34" charset="0"/>
                <a:cs typeface="Arial" panose="020B0604020202020204" pitchFamily="34" charset="0"/>
              </a:rPr>
              <a:t>     Interest </a:t>
            </a:r>
            <a:r>
              <a:rPr lang="en-US" sz="1900" dirty="0">
                <a:latin typeface="Arial" panose="020B0604020202020204" pitchFamily="34" charset="0"/>
                <a:cs typeface="Arial" panose="020B0604020202020204" pitchFamily="34" charset="0"/>
              </a:rPr>
              <a:t>Column</a:t>
            </a:r>
          </a:p>
          <a:p>
            <a:pPr marL="0" indent="0">
              <a:buNone/>
            </a:pPr>
            <a:r>
              <a:rPr lang="en-US" sz="1900" dirty="0" smtClean="0">
                <a:latin typeface="Arial" panose="020B0604020202020204" pitchFamily="34" charset="0"/>
                <a:cs typeface="Arial" panose="020B0604020202020204" pitchFamily="34" charset="0"/>
              </a:rPr>
              <a:t>                       100</a:t>
            </a:r>
            <a:r>
              <a:rPr lang="en-US" sz="1900" dirty="0">
                <a:latin typeface="Arial" panose="020B0604020202020204" pitchFamily="34" charset="0"/>
                <a:cs typeface="Arial" panose="020B0604020202020204" pitchFamily="34" charset="0"/>
              </a:rPr>
              <a:t>	</a:t>
            </a:r>
            <a:r>
              <a:rPr lang="en-US" sz="1900" dirty="0" smtClean="0">
                <a:latin typeface="Arial" panose="020B0604020202020204" pitchFamily="34" charset="0"/>
                <a:cs typeface="Arial" panose="020B0604020202020204" pitchFamily="34" charset="0"/>
              </a:rPr>
              <a:t>            12M</a:t>
            </a:r>
            <a:endParaRPr lang="en-US" sz="1900" dirty="0">
              <a:latin typeface="Arial" panose="020B0604020202020204" pitchFamily="34" charset="0"/>
              <a:cs typeface="Arial" panose="020B0604020202020204" pitchFamily="34" charset="0"/>
            </a:endParaRPr>
          </a:p>
          <a:p>
            <a:pPr marL="0" indent="0">
              <a:buNone/>
            </a:pPr>
            <a:endParaRPr lang="en-US" sz="1900" dirty="0">
              <a:latin typeface="Arial" panose="020B0604020202020204" pitchFamily="34" charset="0"/>
              <a:cs typeface="Arial" panose="020B0604020202020204" pitchFamily="34" charset="0"/>
            </a:endParaRPr>
          </a:p>
        </p:txBody>
      </p:sp>
      <p:sp>
        <p:nvSpPr>
          <p:cNvPr id="3" name="Title 2"/>
          <p:cNvSpPr>
            <a:spLocks noGrp="1"/>
          </p:cNvSpPr>
          <p:nvPr>
            <p:ph type="title"/>
          </p:nvPr>
        </p:nvSpPr>
        <p:spPr>
          <a:xfrm>
            <a:off x="457200" y="152400"/>
            <a:ext cx="8435280" cy="972344"/>
          </a:xfrm>
        </p:spPr>
        <p:txBody>
          <a:bodyPr>
            <a:normAutofit fontScale="90000"/>
          </a:bodyPr>
          <a:lstStyle/>
          <a:p>
            <a:r>
              <a:rPr lang="mr-IN" dirty="0"/>
              <a:t/>
            </a:r>
            <a:br>
              <a:rPr lang="mr-IN" dirty="0"/>
            </a:br>
            <a:r>
              <a:rPr lang="en-IN" dirty="0">
                <a:latin typeface="Aharoni" panose="02010803020104030203" pitchFamily="2" charset="-79"/>
                <a:cs typeface="Aharoni" panose="02010803020104030203" pitchFamily="2" charset="-79"/>
              </a:rPr>
              <a:t> </a:t>
            </a:r>
            <a:r>
              <a:rPr lang="en-IN" sz="4000" dirty="0">
                <a:latin typeface="Aharoni" panose="02010803020104030203" pitchFamily="2" charset="-79"/>
                <a:cs typeface="Aharoni" panose="02010803020104030203" pitchFamily="2" charset="-79"/>
              </a:rPr>
              <a:t>PERSONAL INVESTMENT </a:t>
            </a:r>
            <a:r>
              <a:rPr lang="en-IN" sz="4000" dirty="0" smtClean="0">
                <a:latin typeface="Aharoni" panose="02010803020104030203" pitchFamily="2" charset="-79"/>
                <a:cs typeface="Aharoni" panose="02010803020104030203" pitchFamily="2" charset="-79"/>
              </a:rPr>
              <a:t> ACCOUNTING </a:t>
            </a:r>
            <a:endParaRPr lang="mr-IN" sz="4000" dirty="0">
              <a:latin typeface="Aharoni" panose="02010803020104030203" pitchFamily="2" charset="-79"/>
            </a:endParaRPr>
          </a:p>
        </p:txBody>
      </p:sp>
    </p:spTree>
    <p:extLst>
      <p:ext uri="{BB962C8B-B14F-4D97-AF65-F5344CB8AC3E}">
        <p14:creationId xmlns:p14="http://schemas.microsoft.com/office/powerpoint/2010/main" val="406116813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524000"/>
            <a:ext cx="8229600" cy="5073352"/>
          </a:xfrm>
        </p:spPr>
        <p:txBody>
          <a:bodyPr>
            <a:normAutofit/>
          </a:bodyPr>
          <a:lstStyle/>
          <a:p>
            <a:pPr marL="0" lvl="0" indent="0">
              <a:buNone/>
            </a:pPr>
            <a:r>
              <a:rPr lang="en-IN" sz="2800" u="sng" dirty="0" smtClean="0">
                <a:latin typeface="Arial" panose="020B0604020202020204" pitchFamily="34" charset="0"/>
                <a:cs typeface="Arial" panose="020B0604020202020204" pitchFamily="34" charset="0"/>
              </a:rPr>
              <a:t>5. </a:t>
            </a:r>
            <a:r>
              <a:rPr lang="en-US" sz="2800" u="sng" dirty="0">
                <a:latin typeface="Arial" panose="020B0604020202020204" pitchFamily="34" charset="0"/>
                <a:cs typeface="Arial" panose="020B0604020202020204" pitchFamily="34" charset="0"/>
              </a:rPr>
              <a:t>When there is difference between Opening Date and due date</a:t>
            </a:r>
            <a:r>
              <a:rPr lang="en-US" sz="2800" u="sng" dirty="0"/>
              <a:t> </a:t>
            </a:r>
            <a:endParaRPr lang="en-US" sz="2800" u="sng" dirty="0">
              <a:latin typeface="Arial" panose="020B0604020202020204" pitchFamily="34" charset="0"/>
              <a:cs typeface="Arial" panose="020B0604020202020204" pitchFamily="34" charset="0"/>
            </a:endParaRPr>
          </a:p>
          <a:p>
            <a:pPr marL="0" indent="0">
              <a:buNone/>
            </a:pPr>
            <a:endParaRPr lang="en-US" sz="2800" b="1" dirty="0">
              <a:latin typeface="Arial" panose="020B0604020202020204" pitchFamily="34" charset="0"/>
              <a:cs typeface="Arial" panose="020B0604020202020204" pitchFamily="34" charset="0"/>
            </a:endParaRPr>
          </a:p>
          <a:p>
            <a:pPr marL="0" indent="0">
              <a:buNone/>
            </a:pPr>
            <a:r>
              <a:rPr lang="en-US" sz="2800" b="1" u="sng" dirty="0" smtClean="0">
                <a:latin typeface="Arial" panose="020B0604020202020204" pitchFamily="34" charset="0"/>
                <a:cs typeface="Arial" panose="020B0604020202020204" pitchFamily="34" charset="0"/>
              </a:rPr>
              <a:t>Accrued </a:t>
            </a:r>
            <a:r>
              <a:rPr lang="en-US" sz="2800" b="1" u="sng" dirty="0">
                <a:latin typeface="Arial" panose="020B0604020202020204" pitchFamily="34" charset="0"/>
                <a:cs typeface="Arial" panose="020B0604020202020204" pitchFamily="34" charset="0"/>
              </a:rPr>
              <a:t>interest on </a:t>
            </a:r>
            <a:r>
              <a:rPr lang="en-US" sz="2800" b="1" u="sng" dirty="0" smtClean="0">
                <a:latin typeface="Arial" panose="020B0604020202020204" pitchFamily="34" charset="0"/>
                <a:cs typeface="Arial" panose="020B0604020202020204" pitchFamily="34" charset="0"/>
              </a:rPr>
              <a:t>Opening Balance</a:t>
            </a:r>
            <a:endParaRPr lang="en-US" sz="1900" u="sng" dirty="0">
              <a:latin typeface="Arial" panose="020B0604020202020204" pitchFamily="34" charset="0"/>
              <a:cs typeface="Arial" panose="020B0604020202020204" pitchFamily="34" charset="0"/>
            </a:endParaRPr>
          </a:p>
          <a:p>
            <a:pPr marL="0" indent="0">
              <a:buNone/>
            </a:pPr>
            <a:endParaRPr lang="en-US" sz="1900" dirty="0" smtClean="0">
              <a:latin typeface="Arial" panose="020B0604020202020204" pitchFamily="34" charset="0"/>
              <a:cs typeface="Arial" panose="020B0604020202020204" pitchFamily="34" charset="0"/>
            </a:endParaRPr>
          </a:p>
          <a:p>
            <a:pPr marL="0" indent="0">
              <a:buNone/>
            </a:pPr>
            <a:r>
              <a:rPr lang="en-US" sz="1900" dirty="0" smtClean="0">
                <a:latin typeface="Arial" panose="020B0604020202020204" pitchFamily="34" charset="0"/>
                <a:cs typeface="Arial" panose="020B0604020202020204" pitchFamily="34" charset="0"/>
              </a:rPr>
              <a:t>Face </a:t>
            </a:r>
            <a:r>
              <a:rPr lang="en-US" sz="1900" dirty="0">
                <a:latin typeface="Arial" panose="020B0604020202020204" pitchFamily="34" charset="0"/>
                <a:cs typeface="Arial" panose="020B0604020202020204" pitchFamily="34" charset="0"/>
              </a:rPr>
              <a:t>Value  x   </a:t>
            </a:r>
            <a:r>
              <a:rPr lang="en-US" sz="1900" u="sng" dirty="0">
                <a:latin typeface="Arial" panose="020B0604020202020204" pitchFamily="34" charset="0"/>
                <a:cs typeface="Arial" panose="020B0604020202020204" pitchFamily="34" charset="0"/>
              </a:rPr>
              <a:t>%</a:t>
            </a:r>
            <a:r>
              <a:rPr lang="en-US" sz="1900" dirty="0">
                <a:latin typeface="Arial" panose="020B0604020202020204" pitchFamily="34" charset="0"/>
                <a:cs typeface="Arial" panose="020B0604020202020204" pitchFamily="34" charset="0"/>
              </a:rPr>
              <a:t>    x </a:t>
            </a:r>
            <a:r>
              <a:rPr lang="en-US" sz="1900" u="sng" dirty="0">
                <a:latin typeface="Arial" panose="020B0604020202020204" pitchFamily="34" charset="0"/>
                <a:cs typeface="Arial" panose="020B0604020202020204" pitchFamily="34" charset="0"/>
              </a:rPr>
              <a:t>Last due date to DOP/ DOS</a:t>
            </a:r>
            <a:r>
              <a:rPr lang="en-US" sz="1900" dirty="0">
                <a:latin typeface="Arial" panose="020B0604020202020204" pitchFamily="34" charset="0"/>
                <a:cs typeface="Arial" panose="020B0604020202020204" pitchFamily="34" charset="0"/>
              </a:rPr>
              <a:t>	</a:t>
            </a:r>
            <a:r>
              <a:rPr lang="en-US" sz="1900" u="sng" dirty="0" smtClean="0">
                <a:latin typeface="Arial" panose="020B0604020202020204" pitchFamily="34" charset="0"/>
                <a:cs typeface="Arial" panose="020B0604020202020204" pitchFamily="34" charset="0"/>
              </a:rPr>
              <a:t>XXX</a:t>
            </a:r>
            <a:r>
              <a:rPr lang="en-US" sz="1900" dirty="0" smtClean="0">
                <a:latin typeface="Arial" panose="020B0604020202020204" pitchFamily="34" charset="0"/>
                <a:cs typeface="Arial" panose="020B0604020202020204" pitchFamily="34" charset="0"/>
              </a:rPr>
              <a:t>     Interest </a:t>
            </a:r>
            <a:r>
              <a:rPr lang="en-US" sz="1900" dirty="0">
                <a:latin typeface="Arial" panose="020B0604020202020204" pitchFamily="34" charset="0"/>
                <a:cs typeface="Arial" panose="020B0604020202020204" pitchFamily="34" charset="0"/>
              </a:rPr>
              <a:t>Column</a:t>
            </a:r>
          </a:p>
          <a:p>
            <a:pPr marL="0" indent="0">
              <a:buNone/>
            </a:pPr>
            <a:r>
              <a:rPr lang="en-US" sz="1900" dirty="0" smtClean="0">
                <a:latin typeface="Arial" panose="020B0604020202020204" pitchFamily="34" charset="0"/>
                <a:cs typeface="Arial" panose="020B0604020202020204" pitchFamily="34" charset="0"/>
              </a:rPr>
              <a:t>                       100</a:t>
            </a:r>
            <a:r>
              <a:rPr lang="en-US" sz="1900" dirty="0">
                <a:latin typeface="Arial" panose="020B0604020202020204" pitchFamily="34" charset="0"/>
                <a:cs typeface="Arial" panose="020B0604020202020204" pitchFamily="34" charset="0"/>
              </a:rPr>
              <a:t>	</a:t>
            </a:r>
            <a:r>
              <a:rPr lang="en-US" sz="1900" dirty="0" smtClean="0">
                <a:latin typeface="Arial" panose="020B0604020202020204" pitchFamily="34" charset="0"/>
                <a:cs typeface="Arial" panose="020B0604020202020204" pitchFamily="34" charset="0"/>
              </a:rPr>
              <a:t>            12M</a:t>
            </a:r>
            <a:endParaRPr lang="en-US" sz="1900" dirty="0">
              <a:latin typeface="Arial" panose="020B0604020202020204" pitchFamily="34" charset="0"/>
              <a:cs typeface="Arial" panose="020B0604020202020204" pitchFamily="34" charset="0"/>
            </a:endParaRPr>
          </a:p>
          <a:p>
            <a:pPr marL="0" indent="0">
              <a:buNone/>
            </a:pPr>
            <a:endParaRPr lang="en-US" sz="1900" dirty="0">
              <a:latin typeface="Arial" panose="020B0604020202020204" pitchFamily="34" charset="0"/>
              <a:cs typeface="Arial" panose="020B0604020202020204" pitchFamily="34" charset="0"/>
            </a:endParaRPr>
          </a:p>
        </p:txBody>
      </p:sp>
      <p:sp>
        <p:nvSpPr>
          <p:cNvPr id="3" name="Title 2"/>
          <p:cNvSpPr>
            <a:spLocks noGrp="1"/>
          </p:cNvSpPr>
          <p:nvPr>
            <p:ph type="title"/>
          </p:nvPr>
        </p:nvSpPr>
        <p:spPr>
          <a:xfrm>
            <a:off x="457200" y="152400"/>
            <a:ext cx="8363272" cy="1219200"/>
          </a:xfrm>
        </p:spPr>
        <p:txBody>
          <a:bodyPr>
            <a:normAutofit fontScale="90000"/>
          </a:bodyPr>
          <a:lstStyle/>
          <a:p>
            <a:r>
              <a:rPr lang="mr-IN" dirty="0"/>
              <a:t/>
            </a:r>
            <a:br>
              <a:rPr lang="mr-IN" dirty="0"/>
            </a:br>
            <a:r>
              <a:rPr lang="en-IN" dirty="0">
                <a:latin typeface="Aharoni" panose="02010803020104030203" pitchFamily="2" charset="-79"/>
                <a:cs typeface="Aharoni" panose="02010803020104030203" pitchFamily="2" charset="-79"/>
              </a:rPr>
              <a:t> </a:t>
            </a:r>
            <a:r>
              <a:rPr lang="en-IN" sz="4000" dirty="0">
                <a:latin typeface="Aharoni" panose="02010803020104030203" pitchFamily="2" charset="-79"/>
                <a:cs typeface="Aharoni" panose="02010803020104030203" pitchFamily="2" charset="-79"/>
              </a:rPr>
              <a:t>PERSONAL INVESTMENT </a:t>
            </a:r>
            <a:r>
              <a:rPr lang="en-IN" sz="4000" dirty="0" smtClean="0">
                <a:latin typeface="Aharoni" panose="02010803020104030203" pitchFamily="2" charset="-79"/>
                <a:cs typeface="Aharoni" panose="02010803020104030203" pitchFamily="2" charset="-79"/>
              </a:rPr>
              <a:t> ACCOUNTING </a:t>
            </a:r>
            <a:endParaRPr lang="mr-IN" sz="4000" dirty="0">
              <a:latin typeface="Aharoni" panose="02010803020104030203" pitchFamily="2" charset="-79"/>
            </a:endParaRPr>
          </a:p>
        </p:txBody>
      </p:sp>
    </p:spTree>
    <p:extLst>
      <p:ext uri="{BB962C8B-B14F-4D97-AF65-F5344CB8AC3E}">
        <p14:creationId xmlns:p14="http://schemas.microsoft.com/office/powerpoint/2010/main" val="144376613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524000"/>
            <a:ext cx="8229600" cy="5073352"/>
          </a:xfrm>
        </p:spPr>
        <p:txBody>
          <a:bodyPr>
            <a:normAutofit/>
          </a:bodyPr>
          <a:lstStyle/>
          <a:p>
            <a:pPr marL="0" lvl="0" indent="0">
              <a:buNone/>
            </a:pPr>
            <a:r>
              <a:rPr lang="en-IN" sz="2800" u="sng" dirty="0">
                <a:latin typeface="Arial" panose="020B0604020202020204" pitchFamily="34" charset="0"/>
                <a:cs typeface="Arial" panose="020B0604020202020204" pitchFamily="34" charset="0"/>
              </a:rPr>
              <a:t>6</a:t>
            </a:r>
            <a:r>
              <a:rPr lang="en-IN" sz="2800" u="sng" dirty="0" smtClean="0">
                <a:latin typeface="Arial" panose="020B0604020202020204" pitchFamily="34" charset="0"/>
                <a:cs typeface="Arial" panose="020B0604020202020204" pitchFamily="34" charset="0"/>
              </a:rPr>
              <a:t>. </a:t>
            </a:r>
            <a:r>
              <a:rPr lang="en-US" sz="2800" u="sng" dirty="0">
                <a:latin typeface="Arial" panose="020B0604020202020204" pitchFamily="34" charset="0"/>
                <a:cs typeface="Arial" panose="020B0604020202020204" pitchFamily="34" charset="0"/>
              </a:rPr>
              <a:t>When there is difference between Closing date and due date </a:t>
            </a:r>
          </a:p>
          <a:p>
            <a:pPr marL="0" indent="0">
              <a:buNone/>
            </a:pPr>
            <a:endParaRPr lang="en-US" sz="2800" b="1" u="sng" dirty="0">
              <a:latin typeface="Arial" panose="020B0604020202020204" pitchFamily="34" charset="0"/>
              <a:cs typeface="Arial" panose="020B0604020202020204" pitchFamily="34" charset="0"/>
            </a:endParaRPr>
          </a:p>
          <a:p>
            <a:pPr marL="0" indent="0">
              <a:buNone/>
            </a:pPr>
            <a:r>
              <a:rPr lang="en-US" sz="2800" b="1" u="sng" dirty="0">
                <a:latin typeface="Arial" panose="020B0604020202020204" pitchFamily="34" charset="0"/>
                <a:cs typeface="Arial" panose="020B0604020202020204" pitchFamily="34" charset="0"/>
              </a:rPr>
              <a:t>Accrued interest on closing Balance</a:t>
            </a:r>
            <a:endParaRPr lang="en-US" sz="1900" b="1" u="sng" dirty="0">
              <a:latin typeface="Arial" panose="020B0604020202020204" pitchFamily="34" charset="0"/>
              <a:cs typeface="Arial" panose="020B0604020202020204" pitchFamily="34" charset="0"/>
            </a:endParaRPr>
          </a:p>
          <a:p>
            <a:pPr marL="0" indent="0">
              <a:buNone/>
            </a:pPr>
            <a:endParaRPr lang="en-US" sz="1900" dirty="0" smtClean="0">
              <a:latin typeface="Arial" panose="020B0604020202020204" pitchFamily="34" charset="0"/>
              <a:cs typeface="Arial" panose="020B0604020202020204" pitchFamily="34" charset="0"/>
            </a:endParaRPr>
          </a:p>
          <a:p>
            <a:pPr marL="0" indent="0">
              <a:buNone/>
            </a:pPr>
            <a:r>
              <a:rPr lang="en-US" sz="1900" dirty="0" smtClean="0">
                <a:latin typeface="Arial" panose="020B0604020202020204" pitchFamily="34" charset="0"/>
                <a:cs typeface="Arial" panose="020B0604020202020204" pitchFamily="34" charset="0"/>
              </a:rPr>
              <a:t>Face </a:t>
            </a:r>
            <a:r>
              <a:rPr lang="en-US" sz="1900" dirty="0">
                <a:latin typeface="Arial" panose="020B0604020202020204" pitchFamily="34" charset="0"/>
                <a:cs typeface="Arial" panose="020B0604020202020204" pitchFamily="34" charset="0"/>
              </a:rPr>
              <a:t>Value  x   </a:t>
            </a:r>
            <a:r>
              <a:rPr lang="en-US" sz="1900" u="sng" dirty="0">
                <a:latin typeface="Arial" panose="020B0604020202020204" pitchFamily="34" charset="0"/>
                <a:cs typeface="Arial" panose="020B0604020202020204" pitchFamily="34" charset="0"/>
              </a:rPr>
              <a:t>%</a:t>
            </a:r>
            <a:r>
              <a:rPr lang="en-US" sz="1900" dirty="0">
                <a:latin typeface="Arial" panose="020B0604020202020204" pitchFamily="34" charset="0"/>
                <a:cs typeface="Arial" panose="020B0604020202020204" pitchFamily="34" charset="0"/>
              </a:rPr>
              <a:t>    x </a:t>
            </a:r>
            <a:r>
              <a:rPr lang="en-US" sz="1900" u="sng" dirty="0">
                <a:latin typeface="Arial" panose="020B0604020202020204" pitchFamily="34" charset="0"/>
                <a:cs typeface="Arial" panose="020B0604020202020204" pitchFamily="34" charset="0"/>
              </a:rPr>
              <a:t>Last due date to DOP/ DOS</a:t>
            </a:r>
            <a:r>
              <a:rPr lang="en-US" sz="1900" dirty="0">
                <a:latin typeface="Arial" panose="020B0604020202020204" pitchFamily="34" charset="0"/>
                <a:cs typeface="Arial" panose="020B0604020202020204" pitchFamily="34" charset="0"/>
              </a:rPr>
              <a:t>	</a:t>
            </a:r>
            <a:r>
              <a:rPr lang="en-US" sz="1900" u="sng" dirty="0" smtClean="0">
                <a:latin typeface="Arial" panose="020B0604020202020204" pitchFamily="34" charset="0"/>
                <a:cs typeface="Arial" panose="020B0604020202020204" pitchFamily="34" charset="0"/>
              </a:rPr>
              <a:t>XXX</a:t>
            </a:r>
            <a:r>
              <a:rPr lang="en-US" sz="1900" dirty="0" smtClean="0">
                <a:latin typeface="Arial" panose="020B0604020202020204" pitchFamily="34" charset="0"/>
                <a:cs typeface="Arial" panose="020B0604020202020204" pitchFamily="34" charset="0"/>
              </a:rPr>
              <a:t>     Interest </a:t>
            </a:r>
            <a:r>
              <a:rPr lang="en-US" sz="1900" dirty="0">
                <a:latin typeface="Arial" panose="020B0604020202020204" pitchFamily="34" charset="0"/>
                <a:cs typeface="Arial" panose="020B0604020202020204" pitchFamily="34" charset="0"/>
              </a:rPr>
              <a:t>Column</a:t>
            </a:r>
          </a:p>
          <a:p>
            <a:pPr marL="0" indent="0">
              <a:buNone/>
            </a:pPr>
            <a:r>
              <a:rPr lang="en-US" sz="1900" dirty="0" smtClean="0">
                <a:latin typeface="Arial" panose="020B0604020202020204" pitchFamily="34" charset="0"/>
                <a:cs typeface="Arial" panose="020B0604020202020204" pitchFamily="34" charset="0"/>
              </a:rPr>
              <a:t>                       100</a:t>
            </a:r>
            <a:r>
              <a:rPr lang="en-US" sz="1900" dirty="0">
                <a:latin typeface="Arial" panose="020B0604020202020204" pitchFamily="34" charset="0"/>
                <a:cs typeface="Arial" panose="020B0604020202020204" pitchFamily="34" charset="0"/>
              </a:rPr>
              <a:t>	</a:t>
            </a:r>
            <a:r>
              <a:rPr lang="en-US" sz="1900" dirty="0" smtClean="0">
                <a:latin typeface="Arial" panose="020B0604020202020204" pitchFamily="34" charset="0"/>
                <a:cs typeface="Arial" panose="020B0604020202020204" pitchFamily="34" charset="0"/>
              </a:rPr>
              <a:t>            12M</a:t>
            </a:r>
            <a:endParaRPr lang="en-US" sz="1900" dirty="0">
              <a:latin typeface="Arial" panose="020B0604020202020204" pitchFamily="34" charset="0"/>
              <a:cs typeface="Arial" panose="020B0604020202020204" pitchFamily="34" charset="0"/>
            </a:endParaRPr>
          </a:p>
          <a:p>
            <a:pPr marL="0" indent="0">
              <a:buNone/>
            </a:pPr>
            <a:endParaRPr lang="en-US" sz="1900" dirty="0">
              <a:latin typeface="Arial" panose="020B0604020202020204" pitchFamily="34" charset="0"/>
              <a:cs typeface="Arial" panose="020B0604020202020204" pitchFamily="34" charset="0"/>
            </a:endParaRPr>
          </a:p>
        </p:txBody>
      </p:sp>
      <p:sp>
        <p:nvSpPr>
          <p:cNvPr id="3" name="Title 2"/>
          <p:cNvSpPr>
            <a:spLocks noGrp="1"/>
          </p:cNvSpPr>
          <p:nvPr>
            <p:ph type="title"/>
          </p:nvPr>
        </p:nvSpPr>
        <p:spPr>
          <a:xfrm>
            <a:off x="457200" y="152400"/>
            <a:ext cx="8363272" cy="972344"/>
          </a:xfrm>
        </p:spPr>
        <p:txBody>
          <a:bodyPr>
            <a:normAutofit fontScale="90000"/>
          </a:bodyPr>
          <a:lstStyle/>
          <a:p>
            <a:r>
              <a:rPr lang="mr-IN" dirty="0"/>
              <a:t/>
            </a:r>
            <a:br>
              <a:rPr lang="mr-IN" dirty="0"/>
            </a:br>
            <a:r>
              <a:rPr lang="en-IN" sz="4000" dirty="0" smtClean="0">
                <a:latin typeface="Aharoni" panose="02010803020104030203" pitchFamily="2" charset="-79"/>
                <a:cs typeface="Aharoni" panose="02010803020104030203" pitchFamily="2" charset="-79"/>
              </a:rPr>
              <a:t>PERSONAL </a:t>
            </a:r>
            <a:r>
              <a:rPr lang="en-IN" sz="4000" dirty="0">
                <a:latin typeface="Aharoni" panose="02010803020104030203" pitchFamily="2" charset="-79"/>
                <a:cs typeface="Aharoni" panose="02010803020104030203" pitchFamily="2" charset="-79"/>
              </a:rPr>
              <a:t>INVESTMENT </a:t>
            </a:r>
            <a:r>
              <a:rPr lang="en-IN" sz="4000" dirty="0" smtClean="0">
                <a:latin typeface="Aharoni" panose="02010803020104030203" pitchFamily="2" charset="-79"/>
                <a:cs typeface="Aharoni" panose="02010803020104030203" pitchFamily="2" charset="-79"/>
              </a:rPr>
              <a:t> ACCOUNTING </a:t>
            </a:r>
            <a:endParaRPr lang="mr-IN" sz="4000" dirty="0">
              <a:latin typeface="Aharoni" panose="02010803020104030203" pitchFamily="2" charset="-79"/>
            </a:endParaRPr>
          </a:p>
        </p:txBody>
      </p:sp>
    </p:spTree>
    <p:extLst>
      <p:ext uri="{BB962C8B-B14F-4D97-AF65-F5344CB8AC3E}">
        <p14:creationId xmlns:p14="http://schemas.microsoft.com/office/powerpoint/2010/main" val="332417794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aper">
  <a:themeElements>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Paper">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Paper">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78</TotalTime>
  <Words>477</Words>
  <Application>Microsoft Office PowerPoint</Application>
  <PresentationFormat>On-screen Show (4:3)</PresentationFormat>
  <Paragraphs>112</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Paper</vt:lpstr>
      <vt:lpstr>  Chapter- PERSONAL INVESTMENT ACCOUNTING (AS-13)</vt:lpstr>
      <vt:lpstr>  PERSONAL INVESTMENT  ACCOUNTING </vt:lpstr>
      <vt:lpstr>  PERSONAL INVESTMENT  ACCOUNTING </vt:lpstr>
      <vt:lpstr>  PERSONAL INVESTMENT  ACCOUNTING </vt:lpstr>
      <vt:lpstr>  PERSONAL INVESTMENT  ACCOUNTING </vt:lpstr>
      <vt:lpstr>  PERSONAL INVESTMENT  ACCOUNTING </vt:lpstr>
      <vt:lpstr>  PERSONAL INVESTMENT  ACCOUNTING </vt:lpstr>
      <vt:lpstr>  PERSONAL INVESTMENT  ACCOUNTING </vt:lpstr>
      <vt:lpstr> PERSONAL INVESTMENT  ACCOUNTING </vt:lpstr>
      <vt:lpstr>  PERSONAL INVESTMENT  ACCOUNTING </vt:lpstr>
      <vt:lpstr>      THANK YOU!!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PERSONAL INVESTMENT ACCOUNTING </dc:title>
  <dc:creator>hp</dc:creator>
  <cp:lastModifiedBy>hp</cp:lastModifiedBy>
  <cp:revision>16</cp:revision>
  <dcterms:created xsi:type="dcterms:W3CDTF">2021-11-18T18:49:46Z</dcterms:created>
  <dcterms:modified xsi:type="dcterms:W3CDTF">2021-11-21T12:56:15Z</dcterms:modified>
</cp:coreProperties>
</file>